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7"/>
  </p:notesMasterIdLst>
  <p:sldIdLst>
    <p:sldId id="373" r:id="rId2"/>
    <p:sldId id="258" r:id="rId3"/>
    <p:sldId id="259" r:id="rId4"/>
    <p:sldId id="260" r:id="rId5"/>
    <p:sldId id="261" r:id="rId6"/>
    <p:sldId id="262" r:id="rId7"/>
    <p:sldId id="263" r:id="rId8"/>
    <p:sldId id="264" r:id="rId9"/>
    <p:sldId id="266" r:id="rId10"/>
    <p:sldId id="374" r:id="rId11"/>
    <p:sldId id="268" r:id="rId12"/>
    <p:sldId id="269" r:id="rId13"/>
    <p:sldId id="270" r:id="rId14"/>
    <p:sldId id="271" r:id="rId15"/>
    <p:sldId id="272" r:id="rId16"/>
    <p:sldId id="273" r:id="rId17"/>
    <p:sldId id="274" r:id="rId18"/>
    <p:sldId id="275" r:id="rId19"/>
    <p:sldId id="277"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9" r:id="rId42"/>
    <p:sldId id="300" r:id="rId43"/>
    <p:sldId id="301" r:id="rId44"/>
    <p:sldId id="302"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6" r:id="rId86"/>
    <p:sldId id="344" r:id="rId87"/>
    <p:sldId id="345" r:id="rId88"/>
    <p:sldId id="348" r:id="rId89"/>
    <p:sldId id="347" r:id="rId90"/>
    <p:sldId id="349" r:id="rId91"/>
    <p:sldId id="350" r:id="rId92"/>
    <p:sldId id="351" r:id="rId93"/>
    <p:sldId id="352" r:id="rId94"/>
    <p:sldId id="353" r:id="rId95"/>
    <p:sldId id="354"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96" y="-11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9/19/2014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397728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s>
</file>

<file path=ppt/slides/_rels/slide2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38.wmf"/><Relationship Id="rId5" Type="http://schemas.openxmlformats.org/officeDocument/2006/relationships/oleObject" Target="../embeddings/oleObject3.bin"/><Relationship Id="rId4" Type="http://schemas.openxmlformats.org/officeDocument/2006/relationships/image" Target="../media/image40.w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w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8.wmf"/></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wmf"/><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09.jpe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108.png"/><Relationship Id="rId5" Type="http://schemas.openxmlformats.org/officeDocument/2006/relationships/image" Target="../media/image95.png"/><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w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wmf"/><Relationship Id="rId7" Type="http://schemas.openxmlformats.org/officeDocument/2006/relationships/image" Target="../media/image123.png"/><Relationship Id="rId2" Type="http://schemas.openxmlformats.org/officeDocument/2006/relationships/image" Target="../media/image118.jpeg"/><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wmf"/><Relationship Id="rId10" Type="http://schemas.openxmlformats.org/officeDocument/2006/relationships/image" Target="../media/image126.png"/><Relationship Id="rId4" Type="http://schemas.openxmlformats.org/officeDocument/2006/relationships/image" Target="../media/image120.wmf"/><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5</a:t>
            </a:r>
          </a:p>
          <a:p>
            <a:pPr algn="ctr">
              <a:buFontTx/>
              <a:buNone/>
            </a:pPr>
            <a:endParaRPr lang="en-US" b="1" dirty="0">
              <a:solidFill>
                <a:schemeClr val="bg1"/>
              </a:solidFill>
            </a:endParaRPr>
          </a:p>
          <a:p>
            <a:pPr marL="1588" indent="-1588" algn="ctr">
              <a:buFontTx/>
              <a:buNone/>
            </a:pPr>
            <a:r>
              <a:rPr lang="en-US" b="1" dirty="0">
                <a:solidFill>
                  <a:schemeClr val="bg1"/>
                </a:solidFill>
              </a:rPr>
              <a:t>Failures Resulting from Static Loading</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03632"/>
            <a:ext cx="658368" cy="6583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9" name="Rectangle 8"/>
          <p:cNvSpPr/>
          <p:nvPr/>
        </p:nvSpPr>
        <p:spPr>
          <a:xfrm>
            <a:off x="0" y="6477000"/>
            <a:ext cx="9144000" cy="369332"/>
          </a:xfrm>
          <a:prstGeom prst="rect">
            <a:avLst/>
          </a:prstGeom>
        </p:spPr>
        <p:txBody>
          <a:bodyPr wrap="square">
            <a:spAutoFit/>
          </a:bodyPr>
          <a:lstStyle/>
          <a:p>
            <a:r>
              <a:rPr lang="en-US" sz="900" b="1" i="1" dirty="0" smtClean="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spTree>
    <p:extLst>
      <p:ext uri="{BB962C8B-B14F-4D97-AF65-F5344CB8AC3E}">
        <p14:creationId xmlns:p14="http://schemas.microsoft.com/office/powerpoint/2010/main" val="3612552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Stress Concentration Factor</a:t>
            </a:r>
            <a:endParaRPr lang="en-US" dirty="0"/>
          </a:p>
        </p:txBody>
      </p:sp>
      <p:sp>
        <p:nvSpPr>
          <p:cNvPr id="3" name="Content Placeholder 2"/>
          <p:cNvSpPr>
            <a:spLocks noGrp="1"/>
          </p:cNvSpPr>
          <p:nvPr>
            <p:ph idx="1"/>
          </p:nvPr>
        </p:nvSpPr>
        <p:spPr>
          <a:xfrm>
            <a:off x="381000" y="838200"/>
            <a:ext cx="3810000" cy="5715000"/>
          </a:xfrm>
        </p:spPr>
        <p:txBody>
          <a:bodyPr/>
          <a:lstStyle/>
          <a:p>
            <a:r>
              <a:rPr lang="en-US" dirty="0" smtClean="0"/>
              <a:t>Graphs available for standard configurations</a:t>
            </a:r>
          </a:p>
          <a:p>
            <a:r>
              <a:rPr lang="en-US" dirty="0" smtClean="0"/>
              <a:t>See Appendix A–15 and </a:t>
            </a:r>
            <a:r>
              <a:rPr lang="en-US" dirty="0"/>
              <a:t>A–16 </a:t>
            </a:r>
            <a:r>
              <a:rPr lang="en-US" dirty="0" smtClean="0"/>
              <a:t>for common examples</a:t>
            </a:r>
          </a:p>
          <a:p>
            <a:r>
              <a:rPr lang="en-US" dirty="0" smtClean="0"/>
              <a:t>Many more in </a:t>
            </a:r>
            <a:r>
              <a:rPr lang="en-US" i="1" dirty="0" smtClean="0"/>
              <a:t>Peterson’s Stress-Concentration Factors</a:t>
            </a:r>
          </a:p>
          <a:p>
            <a:r>
              <a:rPr lang="en-US" dirty="0" smtClean="0"/>
              <a:t>Note the trend for higher </a:t>
            </a:r>
            <a:r>
              <a:rPr lang="en-US" i="1" dirty="0" smtClean="0"/>
              <a:t>K</a:t>
            </a:r>
            <a:r>
              <a:rPr lang="en-US" sz="1100" i="1" dirty="0" smtClean="0"/>
              <a:t>t </a:t>
            </a:r>
            <a:r>
              <a:rPr lang="en-US" i="1" dirty="0" smtClean="0"/>
              <a:t> </a:t>
            </a:r>
            <a:r>
              <a:rPr lang="en-US" dirty="0" smtClean="0"/>
              <a:t>at sharper discontinuity radius, and at greater disruption</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27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8466" y="793919"/>
            <a:ext cx="3956009" cy="2635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3144" y="3671171"/>
            <a:ext cx="4079906" cy="280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648200" y="3200400"/>
            <a:ext cx="1981200" cy="461665"/>
          </a:xfrm>
          <a:prstGeom prst="rect">
            <a:avLst/>
          </a:prstGeom>
          <a:noFill/>
        </p:spPr>
        <p:txBody>
          <a:bodyPr wrap="square" rtlCol="0">
            <a:spAutoFit/>
          </a:bodyPr>
          <a:lstStyle/>
          <a:p>
            <a:r>
              <a:rPr lang="en-US" sz="2400" dirty="0" smtClean="0"/>
              <a:t>Fig. A–15</a:t>
            </a:r>
            <a:r>
              <a:rPr lang="en-US" sz="2400" dirty="0"/>
              <a:t>–</a:t>
            </a:r>
            <a:r>
              <a:rPr lang="en-US" sz="2400" dirty="0" smtClean="0"/>
              <a:t>1</a:t>
            </a:r>
          </a:p>
        </p:txBody>
      </p:sp>
      <p:sp>
        <p:nvSpPr>
          <p:cNvPr id="12" name="TextBox 11"/>
          <p:cNvSpPr txBox="1"/>
          <p:nvPr/>
        </p:nvSpPr>
        <p:spPr>
          <a:xfrm>
            <a:off x="4648200" y="6382345"/>
            <a:ext cx="1981200" cy="461665"/>
          </a:xfrm>
          <a:prstGeom prst="rect">
            <a:avLst/>
          </a:prstGeom>
          <a:noFill/>
        </p:spPr>
        <p:txBody>
          <a:bodyPr wrap="square" rtlCol="0">
            <a:spAutoFit/>
          </a:bodyPr>
          <a:lstStyle/>
          <a:p>
            <a:r>
              <a:rPr lang="en-US" sz="2400" dirty="0" smtClean="0"/>
              <a:t>Fig. A–15–9</a:t>
            </a:r>
          </a:p>
        </p:txBody>
      </p:sp>
    </p:spTree>
    <p:extLst>
      <p:ext uri="{BB962C8B-B14F-4D97-AF65-F5344CB8AC3E}">
        <p14:creationId xmlns:p14="http://schemas.microsoft.com/office/powerpoint/2010/main" val="399013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 for Static and Ductile Conditions</a:t>
            </a:r>
            <a:endParaRPr lang="en-US" dirty="0"/>
          </a:p>
        </p:txBody>
      </p:sp>
      <p:sp>
        <p:nvSpPr>
          <p:cNvPr id="3" name="Content Placeholder 2"/>
          <p:cNvSpPr>
            <a:spLocks noGrp="1"/>
          </p:cNvSpPr>
          <p:nvPr>
            <p:ph idx="1"/>
          </p:nvPr>
        </p:nvSpPr>
        <p:spPr>
          <a:xfrm>
            <a:off x="381000" y="838200"/>
            <a:ext cx="8382000" cy="5638800"/>
          </a:xfrm>
        </p:spPr>
        <p:txBody>
          <a:bodyPr/>
          <a:lstStyle/>
          <a:p>
            <a:r>
              <a:rPr lang="en-US" dirty="0" smtClean="0"/>
              <a:t>With static loads and ductile materials</a:t>
            </a:r>
          </a:p>
          <a:p>
            <a:pPr lvl="1"/>
            <a:r>
              <a:rPr lang="en-US" dirty="0" smtClean="0"/>
              <a:t>Highest stressed fibers yield (cold work)</a:t>
            </a:r>
          </a:p>
          <a:p>
            <a:pPr lvl="1"/>
            <a:r>
              <a:rPr lang="en-US" dirty="0" smtClean="0"/>
              <a:t>Load is shared with next fibers</a:t>
            </a:r>
          </a:p>
          <a:p>
            <a:pPr lvl="1"/>
            <a:r>
              <a:rPr lang="en-US" dirty="0" smtClean="0"/>
              <a:t>Cold working is localized</a:t>
            </a:r>
          </a:p>
          <a:p>
            <a:pPr lvl="1"/>
            <a:r>
              <a:rPr lang="en-US" dirty="0" smtClean="0"/>
              <a:t>Overall part does not see damage unless ultimate strength is exceeded</a:t>
            </a:r>
          </a:p>
          <a:p>
            <a:pPr lvl="1"/>
            <a:r>
              <a:rPr lang="en-US" dirty="0" smtClean="0"/>
              <a:t>Stress concentration effect is commonly ignored for static loads on ductile materials</a:t>
            </a:r>
          </a:p>
          <a:p>
            <a:r>
              <a:rPr lang="en-US" dirty="0" smtClean="0"/>
              <a:t>Stress concentration must be included for dynamic loading (See Ch. 6)</a:t>
            </a:r>
          </a:p>
          <a:p>
            <a:r>
              <a:rPr lang="en-US" dirty="0" smtClean="0"/>
              <a:t>Stress concentration must be included for brittle materials, since localized yielding may reach brittle failure rather than cold-working and sharing the load.</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Static Failure Theories</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err="1" smtClean="0"/>
              <a:t>Uniaxial</a:t>
            </a:r>
            <a:r>
              <a:rPr lang="en-US" dirty="0" smtClean="0"/>
              <a:t> stress element (e.g. tension test)</a:t>
            </a:r>
            <a:br>
              <a:rPr lang="en-US" dirty="0" smtClean="0"/>
            </a:br>
            <a:r>
              <a:rPr lang="en-US" dirty="0" smtClean="0"/>
              <a:t>	</a:t>
            </a:r>
          </a:p>
          <a:p>
            <a:pPr>
              <a:buNone/>
            </a:pPr>
            <a:r>
              <a:rPr lang="en-US" dirty="0" smtClean="0"/>
              <a:t/>
            </a:r>
            <a:br>
              <a:rPr lang="en-US" dirty="0" smtClean="0"/>
            </a:br>
            <a:endParaRPr lang="en-US" dirty="0" smtClean="0"/>
          </a:p>
          <a:p>
            <a:r>
              <a:rPr lang="en-US" dirty="0" smtClean="0"/>
              <a:t>Multi-axial stress element </a:t>
            </a:r>
          </a:p>
          <a:p>
            <a:pPr lvl="1"/>
            <a:r>
              <a:rPr lang="en-US" dirty="0" smtClean="0"/>
              <a:t>One strength, multiple stresses</a:t>
            </a:r>
          </a:p>
          <a:p>
            <a:pPr lvl="1"/>
            <a:r>
              <a:rPr lang="en-US" dirty="0" smtClean="0"/>
              <a:t>How to compare stress state to single strength?</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1932_0308"/>
          <p:cNvPicPr>
            <a:picLocks noChangeAspect="1" noChangeArrowheads="1"/>
          </p:cNvPicPr>
          <p:nvPr/>
        </p:nvPicPr>
        <p:blipFill>
          <a:blip r:embed="rId3" cstate="print"/>
          <a:srcRect t="3267"/>
          <a:stretch>
            <a:fillRect/>
          </a:stretch>
        </p:blipFill>
        <p:spPr bwMode="auto">
          <a:xfrm>
            <a:off x="1828800" y="3810000"/>
            <a:ext cx="4857028" cy="2713292"/>
          </a:xfrm>
          <a:prstGeom prst="rect">
            <a:avLst/>
          </a:prstGeom>
          <a:noFill/>
          <a:ln w="9525">
            <a:noFill/>
            <a:miter lim="800000"/>
            <a:headEnd/>
            <a:tailEnd/>
          </a:ln>
          <a:effectLst/>
        </p:spPr>
      </p:pic>
      <p:graphicFrame>
        <p:nvGraphicFramePr>
          <p:cNvPr id="7" name="Object 6"/>
          <p:cNvGraphicFramePr>
            <a:graphicFrameLocks noChangeAspect="1"/>
          </p:cNvGraphicFramePr>
          <p:nvPr/>
        </p:nvGraphicFramePr>
        <p:xfrm>
          <a:off x="1752600" y="1447800"/>
          <a:ext cx="2352367" cy="838200"/>
        </p:xfrm>
        <a:graphic>
          <a:graphicData uri="http://schemas.openxmlformats.org/presentationml/2006/ole">
            <mc:AlternateContent xmlns:mc="http://schemas.openxmlformats.org/markup-compatibility/2006">
              <mc:Choice xmlns:v="urn:schemas-microsoft-com:vml" Requires="v">
                <p:oleObj spid="_x0000_s184327" name="Equation" r:id="rId4" imgW="1104900" imgH="393700" progId="Equation.DSMT4">
                  <p:embed/>
                </p:oleObj>
              </mc:Choice>
              <mc:Fallback>
                <p:oleObj name="Equation" r:id="rId4" imgW="1104900" imgH="393700" progId="Equation.DSMT4">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447800"/>
                        <a:ext cx="235236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Static Failure Theories</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Failure theories propose appropriate means of comparing multi-axial stress states to single strength</a:t>
            </a:r>
          </a:p>
          <a:p>
            <a:r>
              <a:rPr lang="en-US" dirty="0" smtClean="0"/>
              <a:t>Usually based on some hypothesis of what aspect of the stress state is critical</a:t>
            </a:r>
          </a:p>
          <a:p>
            <a:r>
              <a:rPr lang="en-US" dirty="0" smtClean="0"/>
              <a:t>Some failure theories have gained recognition of usefulness for various situations</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Normal (Principal) Stress Theory</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Theory:  Yielding begins when the maximum principal stress in a stress element exceeds the yield strength.</a:t>
            </a:r>
          </a:p>
          <a:p>
            <a:r>
              <a:rPr lang="en-US" dirty="0" smtClean="0"/>
              <a:t>For any stress element, use Mohr’s circle to find the principal stresses.  </a:t>
            </a:r>
          </a:p>
          <a:p>
            <a:r>
              <a:rPr lang="en-US" dirty="0" smtClean="0"/>
              <a:t>Compare the largest principal stress to the yield strength.</a:t>
            </a:r>
          </a:p>
          <a:p>
            <a:r>
              <a:rPr lang="en-US" dirty="0" smtClean="0"/>
              <a:t>Often the first theory to be proposed by engineering students.</a:t>
            </a:r>
          </a:p>
          <a:p>
            <a:r>
              <a:rPr lang="en-US" dirty="0" smtClean="0"/>
              <a:t>Is it a good theory?</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Normal (Principal) Stress Theory</a:t>
            </a:r>
            <a:endParaRPr lang="en-US" dirty="0"/>
          </a:p>
        </p:txBody>
      </p:sp>
      <p:sp>
        <p:nvSpPr>
          <p:cNvPr id="3" name="Content Placeholder 2"/>
          <p:cNvSpPr>
            <a:spLocks noGrp="1"/>
          </p:cNvSpPr>
          <p:nvPr>
            <p:ph idx="1"/>
          </p:nvPr>
        </p:nvSpPr>
        <p:spPr>
          <a:xfrm>
            <a:off x="381000" y="838200"/>
            <a:ext cx="3505200" cy="5638800"/>
          </a:xfrm>
        </p:spPr>
        <p:txBody>
          <a:bodyPr/>
          <a:lstStyle/>
          <a:p>
            <a:r>
              <a:rPr lang="en-US" dirty="0" smtClean="0"/>
              <a:t>Experimental data shows the theory is unsafe in the 4</a:t>
            </a:r>
            <a:r>
              <a:rPr lang="en-US" baseline="30000" dirty="0" smtClean="0"/>
              <a:t>th</a:t>
            </a:r>
            <a:r>
              <a:rPr lang="en-US" dirty="0" smtClean="0"/>
              <a:t> quadrant.</a:t>
            </a:r>
          </a:p>
          <a:p>
            <a:r>
              <a:rPr lang="en-US" dirty="0" smtClean="0"/>
              <a:t>This theory is </a:t>
            </a:r>
            <a:r>
              <a:rPr lang="en-US" i="1" dirty="0" smtClean="0"/>
              <a:t>not safe</a:t>
            </a:r>
            <a:r>
              <a:rPr lang="en-US" dirty="0" smtClean="0"/>
              <a:t> to use for ductile materials.</a:t>
            </a:r>
          </a:p>
          <a:p>
            <a:pPr>
              <a:buNone/>
            </a:pPr>
            <a:endParaRPr lang="en-US" sz="1600"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3810000" y="1066800"/>
            <a:ext cx="5264707" cy="5081587"/>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8458200" cy="5486400"/>
          </a:xfrm>
        </p:spPr>
        <p:txBody>
          <a:bodyPr/>
          <a:lstStyle/>
          <a:p>
            <a:r>
              <a:rPr lang="en-US" dirty="0" smtClean="0"/>
              <a:t>Theory:  Yielding begins when the </a:t>
            </a:r>
            <a:r>
              <a:rPr lang="en-US" i="1" dirty="0" smtClean="0"/>
              <a:t>maximum shear stress</a:t>
            </a:r>
            <a:r>
              <a:rPr lang="en-US" dirty="0" smtClean="0"/>
              <a:t> in a stress element exceeds </a:t>
            </a:r>
            <a:r>
              <a:rPr lang="en-US" dirty="0" smtClean="0">
                <a:solidFill>
                  <a:srgbClr val="FF0000"/>
                </a:solidFill>
              </a:rPr>
              <a:t>the maximum shear stress in a tension test specimen of the same material when that specimen begins to yield</a:t>
            </a:r>
            <a:r>
              <a:rPr lang="en-US" dirty="0" smtClean="0"/>
              <a:t>.</a:t>
            </a:r>
          </a:p>
          <a:p>
            <a:r>
              <a:rPr lang="en-US" dirty="0" smtClean="0"/>
              <a:t>For a tension test specimen, the maximum shear stress is </a:t>
            </a:r>
            <a:r>
              <a:rPr lang="en-US" i="1" dirty="0" smtClean="0">
                <a:latin typeface="Symbol" pitchFamily="18" charset="2"/>
              </a:rPr>
              <a:t>s</a:t>
            </a:r>
            <a:r>
              <a:rPr lang="en-US" baseline="-25000" dirty="0" smtClean="0"/>
              <a:t>1 </a:t>
            </a:r>
            <a:r>
              <a:rPr lang="en-US" dirty="0" smtClean="0"/>
              <a:t>/2.  </a:t>
            </a:r>
          </a:p>
          <a:p>
            <a:r>
              <a:rPr lang="en-US" dirty="0" smtClean="0"/>
              <a:t>At yielding, when </a:t>
            </a:r>
            <a:r>
              <a:rPr lang="en-US" i="1" dirty="0" smtClean="0">
                <a:latin typeface="Symbol" pitchFamily="18" charset="2"/>
              </a:rPr>
              <a:t>s</a:t>
            </a:r>
            <a:r>
              <a:rPr lang="en-US" baseline="-25000" dirty="0" smtClean="0"/>
              <a:t>1</a:t>
            </a:r>
            <a:r>
              <a:rPr lang="en-US" dirty="0" smtClean="0"/>
              <a:t> = </a:t>
            </a:r>
            <a:r>
              <a:rPr lang="en-US" i="1" dirty="0" err="1" smtClean="0"/>
              <a:t>S</a:t>
            </a:r>
            <a:r>
              <a:rPr lang="en-US" i="1" baseline="-25000" dirty="0" err="1" smtClean="0"/>
              <a:t>y</a:t>
            </a:r>
            <a:r>
              <a:rPr lang="en-US" dirty="0" smtClean="0"/>
              <a:t>, the maximum shear stress is </a:t>
            </a:r>
            <a:r>
              <a:rPr lang="en-US" i="1" dirty="0" err="1" smtClean="0"/>
              <a:t>S</a:t>
            </a:r>
            <a:r>
              <a:rPr lang="en-US" i="1" baseline="-25000" dirty="0" err="1" smtClean="0"/>
              <a:t>y</a:t>
            </a:r>
            <a:r>
              <a:rPr lang="en-US" i="1" baseline="-25000" dirty="0" smtClean="0"/>
              <a:t> </a:t>
            </a:r>
            <a:r>
              <a:rPr lang="en-US" dirty="0" smtClean="0"/>
              <a:t>/2 .</a:t>
            </a:r>
          </a:p>
          <a:p>
            <a:r>
              <a:rPr lang="en-US" dirty="0" smtClean="0"/>
              <a:t>Could restate the theory as follows:</a:t>
            </a:r>
          </a:p>
          <a:p>
            <a:pPr lvl="1"/>
            <a:r>
              <a:rPr lang="en-US" dirty="0" smtClean="0"/>
              <a:t>Theory:  Yielding begins when the </a:t>
            </a:r>
            <a:r>
              <a:rPr lang="en-US" i="1" dirty="0" smtClean="0"/>
              <a:t>maximum shear stress</a:t>
            </a:r>
            <a:r>
              <a:rPr lang="en-US" dirty="0" smtClean="0"/>
              <a:t> in a stress element exceeds </a:t>
            </a:r>
            <a:r>
              <a:rPr lang="en-US" i="1" dirty="0" err="1" smtClean="0">
                <a:solidFill>
                  <a:srgbClr val="FF0000"/>
                </a:solidFill>
              </a:rPr>
              <a:t>S</a:t>
            </a:r>
            <a:r>
              <a:rPr lang="en-US" i="1" baseline="-25000" dirty="0" err="1" smtClean="0">
                <a:solidFill>
                  <a:srgbClr val="FF0000"/>
                </a:solidFill>
              </a:rPr>
              <a:t>y</a:t>
            </a:r>
            <a:r>
              <a:rPr lang="en-US" dirty="0" smtClean="0">
                <a:solidFill>
                  <a:srgbClr val="FF0000"/>
                </a:solidFill>
              </a:rPr>
              <a:t>/2</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8458200" cy="5486400"/>
          </a:xfrm>
        </p:spPr>
        <p:txBody>
          <a:bodyPr/>
          <a:lstStyle/>
          <a:p>
            <a:r>
              <a:rPr lang="en-US" dirty="0" smtClean="0"/>
              <a:t>For any stress element, use Mohr’s circle to find the maximum shear stress. Compare the maximum shear stress to </a:t>
            </a:r>
            <a:r>
              <a:rPr lang="en-US" i="1" dirty="0" err="1" smtClean="0"/>
              <a:t>S</a:t>
            </a:r>
            <a:r>
              <a:rPr lang="en-US" i="1" baseline="-25000" dirty="0" err="1" smtClean="0"/>
              <a:t>y</a:t>
            </a:r>
            <a:r>
              <a:rPr lang="en-US" dirty="0" smtClean="0"/>
              <a:t>/2.</a:t>
            </a:r>
          </a:p>
          <a:p>
            <a:r>
              <a:rPr lang="en-US" dirty="0" smtClean="0"/>
              <a:t> Ordering the principal stresses such that </a:t>
            </a:r>
            <a:r>
              <a:rPr lang="en-US" i="1" dirty="0" smtClean="0">
                <a:latin typeface="Symbol" pitchFamily="18" charset="2"/>
              </a:rPr>
              <a:t>s</a:t>
            </a:r>
            <a:r>
              <a:rPr lang="en-US" baseline="-25000" dirty="0" smtClean="0"/>
              <a:t>1 </a:t>
            </a:r>
            <a:r>
              <a:rPr lang="en-US" dirty="0" smtClean="0"/>
              <a:t>≥</a:t>
            </a:r>
            <a:r>
              <a:rPr lang="en-US" i="1" dirty="0" smtClean="0">
                <a:latin typeface="Symbol" pitchFamily="18" charset="2"/>
              </a:rPr>
              <a:t> s</a:t>
            </a:r>
            <a:r>
              <a:rPr lang="en-US" baseline="-25000" dirty="0" smtClean="0"/>
              <a:t>2</a:t>
            </a:r>
            <a:r>
              <a:rPr lang="en-US" dirty="0" smtClean="0"/>
              <a:t> ≥</a:t>
            </a:r>
            <a:r>
              <a:rPr lang="en-US" i="1" dirty="0" smtClean="0">
                <a:latin typeface="Symbol" pitchFamily="18" charset="2"/>
              </a:rPr>
              <a:t> s</a:t>
            </a:r>
            <a:r>
              <a:rPr lang="en-US" baseline="-25000" dirty="0" smtClean="0"/>
              <a:t>3,</a:t>
            </a:r>
          </a:p>
          <a:p>
            <a:endParaRPr lang="en-US" baseline="-25000" dirty="0" smtClean="0"/>
          </a:p>
          <a:p>
            <a:endParaRPr lang="en-US" baseline="-25000" dirty="0" smtClean="0"/>
          </a:p>
          <a:p>
            <a:endParaRPr lang="en-US" dirty="0" smtClean="0"/>
          </a:p>
          <a:p>
            <a:r>
              <a:rPr lang="en-US" dirty="0" smtClean="0"/>
              <a:t>Incorporating a factor of safety </a:t>
            </a:r>
            <a:r>
              <a:rPr lang="en-US" i="1" dirty="0" smtClean="0"/>
              <a:t>n</a:t>
            </a:r>
            <a:endParaRPr lang="en-US" dirty="0" smtClean="0"/>
          </a:p>
          <a:p>
            <a:endParaRPr lang="en-US" dirty="0" smtClean="0"/>
          </a:p>
          <a:p>
            <a:endParaRPr lang="en-US" dirty="0" smtClean="0"/>
          </a:p>
          <a:p>
            <a:r>
              <a:rPr lang="en-US" dirty="0" smtClean="0"/>
              <a:t>Or solving for factor of safety</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5" name="Object 4"/>
          <p:cNvGraphicFramePr>
            <a:graphicFrameLocks noChangeAspect="1"/>
          </p:cNvGraphicFramePr>
          <p:nvPr/>
        </p:nvGraphicFramePr>
        <p:xfrm>
          <a:off x="3276600" y="5029200"/>
          <a:ext cx="1131093" cy="814387"/>
        </p:xfrm>
        <a:graphic>
          <a:graphicData uri="http://schemas.openxmlformats.org/presentationml/2006/ole">
            <mc:AlternateContent xmlns:mc="http://schemas.openxmlformats.org/markup-compatibility/2006">
              <mc:Choice xmlns:v="urn:schemas-microsoft-com:vml" Requires="v">
                <p:oleObj spid="_x0000_s186377" name="Equation" r:id="rId3" imgW="634725" imgH="457002" progId="Equation.DSMT4">
                  <p:embed/>
                </p:oleObj>
              </mc:Choice>
              <mc:Fallback>
                <p:oleObj name="Equation" r:id="rId3" imgW="634725" imgH="457002" progId="Equation.DSMT4">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5029200"/>
                        <a:ext cx="1131093"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63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2162175"/>
            <a:ext cx="80486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3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050" y="3657600"/>
            <a:ext cx="73437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8534400" cy="6019800"/>
          </a:xfrm>
        </p:spPr>
        <p:txBody>
          <a:bodyPr>
            <a:normAutofit/>
          </a:bodyPr>
          <a:lstStyle/>
          <a:p>
            <a:r>
              <a:rPr lang="en-US" dirty="0" smtClean="0"/>
              <a:t>To compare to experimental data, express </a:t>
            </a:r>
            <a:r>
              <a:rPr lang="en-US" i="1" dirty="0" err="1" smtClean="0">
                <a:latin typeface="Symbol" pitchFamily="18" charset="2"/>
              </a:rPr>
              <a:t>t</a:t>
            </a:r>
            <a:r>
              <a:rPr lang="en-US" baseline="-25000" dirty="0" err="1" smtClean="0"/>
              <a:t>max</a:t>
            </a:r>
            <a:r>
              <a:rPr lang="en-US" dirty="0" smtClean="0"/>
              <a:t> in terms of principal stresses and plot.</a:t>
            </a:r>
          </a:p>
          <a:p>
            <a:r>
              <a:rPr lang="en-US" dirty="0" smtClean="0"/>
              <a:t>To simplify, consider a plane stress state</a:t>
            </a:r>
          </a:p>
          <a:p>
            <a:r>
              <a:rPr lang="en-US" dirty="0" smtClean="0"/>
              <a:t>Let </a:t>
            </a:r>
            <a:r>
              <a:rPr lang="en-US" i="1" dirty="0" err="1" smtClean="0">
                <a:latin typeface="Symbol" pitchFamily="18" charset="2"/>
              </a:rPr>
              <a:t>s</a:t>
            </a:r>
            <a:r>
              <a:rPr lang="en-US" i="1" baseline="-25000" dirty="0" err="1" smtClean="0"/>
              <a:t>A</a:t>
            </a:r>
            <a:r>
              <a:rPr lang="en-US" baseline="-25000" dirty="0" smtClean="0"/>
              <a:t> </a:t>
            </a:r>
            <a:r>
              <a:rPr lang="en-US" dirty="0" smtClean="0"/>
              <a:t>and </a:t>
            </a:r>
            <a:r>
              <a:rPr lang="en-US" i="1" dirty="0" err="1" smtClean="0">
                <a:latin typeface="Symbol" pitchFamily="18" charset="2"/>
              </a:rPr>
              <a:t>s</a:t>
            </a:r>
            <a:r>
              <a:rPr lang="en-US" i="1" baseline="-25000" dirty="0" err="1" smtClean="0"/>
              <a:t>B</a:t>
            </a:r>
            <a:r>
              <a:rPr lang="en-US" baseline="-25000" dirty="0" smtClean="0"/>
              <a:t> </a:t>
            </a:r>
            <a:r>
              <a:rPr lang="en-US" dirty="0" smtClean="0"/>
              <a:t>represent the two non-zero principal stresses, then order them with the zero principal stress such that </a:t>
            </a:r>
            <a:r>
              <a:rPr lang="en-US" i="1" dirty="0" smtClean="0">
                <a:latin typeface="Symbol" pitchFamily="18" charset="2"/>
              </a:rPr>
              <a:t>s</a:t>
            </a:r>
            <a:r>
              <a:rPr lang="en-US" baseline="-25000" dirty="0" smtClean="0"/>
              <a:t>1 </a:t>
            </a:r>
            <a:r>
              <a:rPr lang="en-US" dirty="0" smtClean="0"/>
              <a:t>≥</a:t>
            </a:r>
            <a:r>
              <a:rPr lang="en-US" i="1" dirty="0" smtClean="0">
                <a:latin typeface="Symbol" pitchFamily="18" charset="2"/>
              </a:rPr>
              <a:t> s</a:t>
            </a:r>
            <a:r>
              <a:rPr lang="en-US" baseline="-25000" dirty="0" smtClean="0"/>
              <a:t>2</a:t>
            </a:r>
            <a:r>
              <a:rPr lang="en-US" dirty="0" smtClean="0"/>
              <a:t> ≥</a:t>
            </a:r>
            <a:r>
              <a:rPr lang="en-US" i="1" dirty="0" smtClean="0">
                <a:latin typeface="Symbol" pitchFamily="18" charset="2"/>
              </a:rPr>
              <a:t> s</a:t>
            </a:r>
            <a:r>
              <a:rPr lang="en-US" baseline="-25000" dirty="0" smtClean="0"/>
              <a:t>3</a:t>
            </a:r>
          </a:p>
          <a:p>
            <a:r>
              <a:rPr lang="en-US" dirty="0" smtClean="0"/>
              <a:t>Assuming </a:t>
            </a:r>
            <a:r>
              <a:rPr lang="en-US" i="1" dirty="0" err="1" smtClean="0">
                <a:latin typeface="Symbol" pitchFamily="18" charset="2"/>
              </a:rPr>
              <a:t>s</a:t>
            </a:r>
            <a:r>
              <a:rPr lang="en-US" i="1" baseline="-25000" dirty="0" err="1" smtClean="0"/>
              <a:t>A</a:t>
            </a:r>
            <a:r>
              <a:rPr lang="en-US" baseline="-25000" dirty="0" smtClean="0"/>
              <a:t> </a:t>
            </a:r>
            <a:r>
              <a:rPr lang="en-US" dirty="0" smtClean="0"/>
              <a:t>≥</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i="1" baseline="-25000" dirty="0" smtClean="0"/>
              <a:t> </a:t>
            </a:r>
            <a:r>
              <a:rPr lang="en-US" dirty="0" smtClean="0"/>
              <a:t>there are three cases to consider</a:t>
            </a:r>
            <a:endParaRPr lang="en-US" i="1" dirty="0" smtClean="0"/>
          </a:p>
          <a:p>
            <a:pPr lvl="1"/>
            <a:r>
              <a:rPr lang="en-US" dirty="0" smtClean="0"/>
              <a:t>Case 1: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dirty="0" smtClean="0"/>
              <a:t> ≥</a:t>
            </a:r>
            <a:r>
              <a:rPr lang="en-US" i="1" dirty="0" smtClean="0">
                <a:latin typeface="Symbol" pitchFamily="18" charset="2"/>
              </a:rPr>
              <a:t> </a:t>
            </a:r>
            <a:r>
              <a:rPr lang="en-US" dirty="0" smtClean="0">
                <a:latin typeface="Symbol" pitchFamily="18" charset="2"/>
              </a:rPr>
              <a:t>0</a:t>
            </a:r>
            <a:r>
              <a:rPr lang="en-US" baseline="-25000" dirty="0" smtClean="0"/>
              <a:t> </a:t>
            </a:r>
          </a:p>
          <a:p>
            <a:pPr lvl="1"/>
            <a:r>
              <a:rPr lang="en-US" dirty="0" smtClean="0"/>
              <a:t>Case 2: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dirty="0" smtClean="0">
                <a:latin typeface="Symbol" pitchFamily="18" charset="2"/>
              </a:rPr>
              <a:t>0</a:t>
            </a:r>
            <a:r>
              <a:rPr lang="en-US" dirty="0" smtClean="0"/>
              <a:t> ≥</a:t>
            </a:r>
            <a:r>
              <a:rPr lang="en-US" i="1" dirty="0" smtClean="0">
                <a:latin typeface="Symbol" pitchFamily="18" charset="2"/>
              </a:rPr>
              <a:t> </a:t>
            </a:r>
            <a:r>
              <a:rPr lang="en-US" i="1" dirty="0" err="1" smtClean="0">
                <a:latin typeface="Symbol" pitchFamily="18" charset="2"/>
              </a:rPr>
              <a:t>s</a:t>
            </a:r>
            <a:r>
              <a:rPr lang="en-US" i="1" baseline="-25000" dirty="0" err="1" smtClean="0"/>
              <a:t>B</a:t>
            </a:r>
            <a:endParaRPr lang="en-US" i="1" baseline="-25000" dirty="0" smtClean="0"/>
          </a:p>
          <a:p>
            <a:pPr lvl="1"/>
            <a:r>
              <a:rPr lang="en-US" dirty="0" smtClean="0"/>
              <a:t>Case 3: 0 ≥</a:t>
            </a:r>
            <a:r>
              <a:rPr lang="en-US" i="1" dirty="0" smtClean="0">
                <a:latin typeface="Symbol" pitchFamily="18" charset="2"/>
              </a:rPr>
              <a:t> </a:t>
            </a:r>
            <a:r>
              <a:rPr lang="en-US" i="1" dirty="0" err="1" smtClean="0">
                <a:latin typeface="Symbol" pitchFamily="18" charset="2"/>
              </a:rPr>
              <a:t>s</a:t>
            </a:r>
            <a:r>
              <a:rPr lang="en-US" i="1" baseline="-25000" dirty="0" err="1" smtClean="0"/>
              <a:t>A</a:t>
            </a:r>
            <a:r>
              <a:rPr lang="en-US" i="1" baseline="-25000" dirty="0" smtClean="0"/>
              <a:t> </a:t>
            </a:r>
            <a:r>
              <a:rPr lang="en-US" dirty="0" smtClean="0"/>
              <a:t>≥ </a:t>
            </a:r>
            <a:r>
              <a:rPr lang="en-US" i="1" dirty="0" err="1" smtClean="0">
                <a:latin typeface="Symbol" pitchFamily="18" charset="2"/>
              </a:rPr>
              <a:t>s</a:t>
            </a:r>
            <a:r>
              <a:rPr lang="en-US" i="1" baseline="-25000" dirty="0" err="1" smtClean="0"/>
              <a:t>B</a:t>
            </a:r>
            <a:endParaRPr lang="en-US" i="1" baseline="-25000"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8534400" cy="6019800"/>
          </a:xfrm>
        </p:spPr>
        <p:txBody>
          <a:bodyPr>
            <a:normAutofit/>
          </a:bodyPr>
          <a:lstStyle/>
          <a:p>
            <a:r>
              <a:rPr lang="en-US" dirty="0" smtClean="0"/>
              <a:t>Case 1: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dirty="0" smtClean="0"/>
              <a:t> ≥</a:t>
            </a:r>
            <a:r>
              <a:rPr lang="en-US" i="1" dirty="0" smtClean="0">
                <a:latin typeface="Symbol" pitchFamily="18" charset="2"/>
              </a:rPr>
              <a:t> </a:t>
            </a:r>
            <a:r>
              <a:rPr lang="en-US" dirty="0" smtClean="0">
                <a:latin typeface="Symbol" pitchFamily="18" charset="2"/>
              </a:rPr>
              <a:t>0</a:t>
            </a:r>
            <a:r>
              <a:rPr lang="en-US" baseline="-25000" dirty="0" smtClean="0"/>
              <a:t> </a:t>
            </a:r>
          </a:p>
          <a:p>
            <a:pPr lvl="1"/>
            <a:r>
              <a:rPr lang="en-US" dirty="0" smtClean="0"/>
              <a:t>For this case, </a:t>
            </a:r>
            <a:r>
              <a:rPr lang="en-US" i="1" dirty="0" smtClean="0">
                <a:latin typeface="Symbol" pitchFamily="18" charset="2"/>
              </a:rPr>
              <a:t>s</a:t>
            </a:r>
            <a:r>
              <a:rPr lang="en-US" baseline="-25000" dirty="0" smtClean="0"/>
              <a:t>1 </a:t>
            </a:r>
            <a:r>
              <a:rPr lang="en-US" dirty="0" smtClean="0"/>
              <a:t> = </a:t>
            </a:r>
            <a:r>
              <a:rPr lang="en-US" i="1" dirty="0" err="1" smtClean="0">
                <a:latin typeface="Symbol" pitchFamily="18" charset="2"/>
              </a:rPr>
              <a:t>s</a:t>
            </a:r>
            <a:r>
              <a:rPr lang="en-US" i="1" baseline="-25000" dirty="0" err="1" smtClean="0"/>
              <a:t>A</a:t>
            </a:r>
            <a:r>
              <a:rPr lang="en-US" dirty="0" smtClean="0"/>
              <a:t> and  </a:t>
            </a:r>
            <a:r>
              <a:rPr lang="en-US" i="1" dirty="0" smtClean="0">
                <a:latin typeface="Symbol" pitchFamily="18" charset="2"/>
              </a:rPr>
              <a:t>s</a:t>
            </a:r>
            <a:r>
              <a:rPr lang="en-US" baseline="-25000" dirty="0" smtClean="0"/>
              <a:t>3</a:t>
            </a:r>
            <a:r>
              <a:rPr lang="en-US" dirty="0" smtClean="0"/>
              <a:t> = 0</a:t>
            </a:r>
          </a:p>
          <a:p>
            <a:pPr lvl="1"/>
            <a:r>
              <a:rPr lang="en-US" dirty="0" smtClean="0"/>
              <a:t>Eq. (5–1) reduces to </a:t>
            </a:r>
            <a:r>
              <a:rPr lang="en-US" i="1" dirty="0" err="1" smtClean="0">
                <a:solidFill>
                  <a:srgbClr val="FF0000"/>
                </a:solidFill>
                <a:latin typeface="Symbol" pitchFamily="18" charset="2"/>
              </a:rPr>
              <a:t>s</a:t>
            </a:r>
            <a:r>
              <a:rPr lang="en-US" i="1" baseline="-25000" dirty="0" err="1" smtClean="0">
                <a:solidFill>
                  <a:srgbClr val="FF0000"/>
                </a:solidFill>
              </a:rPr>
              <a:t>A</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dirty="0" smtClean="0">
              <a:solidFill>
                <a:srgbClr val="FF0000"/>
              </a:solidFill>
            </a:endParaRPr>
          </a:p>
          <a:p>
            <a:r>
              <a:rPr lang="en-US" dirty="0" smtClean="0"/>
              <a:t>Case 2: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dirty="0" smtClean="0">
                <a:latin typeface="Symbol" pitchFamily="18" charset="2"/>
              </a:rPr>
              <a:t>0</a:t>
            </a:r>
            <a:r>
              <a:rPr lang="en-US" dirty="0" smtClean="0"/>
              <a:t> ≥</a:t>
            </a:r>
            <a:r>
              <a:rPr lang="en-US" i="1" dirty="0" smtClean="0">
                <a:latin typeface="Symbol" pitchFamily="18" charset="2"/>
              </a:rPr>
              <a:t> </a:t>
            </a:r>
            <a:r>
              <a:rPr lang="en-US" i="1" dirty="0" err="1" smtClean="0">
                <a:latin typeface="Symbol" pitchFamily="18" charset="2"/>
              </a:rPr>
              <a:t>s</a:t>
            </a:r>
            <a:r>
              <a:rPr lang="en-US" i="1" baseline="-25000" dirty="0" err="1" smtClean="0"/>
              <a:t>B</a:t>
            </a:r>
            <a:endParaRPr lang="en-US" i="1" baseline="-25000" dirty="0" smtClean="0"/>
          </a:p>
          <a:p>
            <a:pPr lvl="1"/>
            <a:r>
              <a:rPr lang="en-US" dirty="0" smtClean="0"/>
              <a:t>For this case, </a:t>
            </a:r>
            <a:r>
              <a:rPr lang="en-US" i="1" dirty="0" smtClean="0">
                <a:latin typeface="Symbol" pitchFamily="18" charset="2"/>
              </a:rPr>
              <a:t>s</a:t>
            </a:r>
            <a:r>
              <a:rPr lang="en-US" baseline="-25000" dirty="0" smtClean="0"/>
              <a:t>1 </a:t>
            </a:r>
            <a:r>
              <a:rPr lang="en-US" dirty="0" smtClean="0"/>
              <a:t> = </a:t>
            </a:r>
            <a:r>
              <a:rPr lang="en-US" i="1" dirty="0" err="1" smtClean="0">
                <a:latin typeface="Symbol" pitchFamily="18" charset="2"/>
              </a:rPr>
              <a:t>s</a:t>
            </a:r>
            <a:r>
              <a:rPr lang="en-US" i="1" baseline="-25000" dirty="0" err="1" smtClean="0"/>
              <a:t>A</a:t>
            </a:r>
            <a:r>
              <a:rPr lang="en-US" dirty="0" smtClean="0"/>
              <a:t> and  </a:t>
            </a:r>
            <a:r>
              <a:rPr lang="en-US" i="1" dirty="0" smtClean="0">
                <a:latin typeface="Symbol" pitchFamily="18" charset="2"/>
              </a:rPr>
              <a:t>s</a:t>
            </a:r>
            <a:r>
              <a:rPr lang="en-US" baseline="-25000" dirty="0" smtClean="0"/>
              <a:t>3</a:t>
            </a:r>
            <a:r>
              <a:rPr lang="en-US" dirty="0" smtClean="0"/>
              <a:t> = </a:t>
            </a:r>
            <a:r>
              <a:rPr lang="en-US" i="1" dirty="0" err="1" smtClean="0">
                <a:latin typeface="Symbol" pitchFamily="18" charset="2"/>
              </a:rPr>
              <a:t>s</a:t>
            </a:r>
            <a:r>
              <a:rPr lang="en-US" i="1" baseline="-25000" dirty="0" err="1" smtClean="0"/>
              <a:t>B</a:t>
            </a:r>
            <a:endParaRPr lang="en-US" dirty="0" smtClean="0"/>
          </a:p>
          <a:p>
            <a:pPr lvl="1"/>
            <a:r>
              <a:rPr lang="en-US" dirty="0" smtClean="0"/>
              <a:t>Eq. (5–1) reduces to </a:t>
            </a:r>
            <a:r>
              <a:rPr lang="en-US" i="1" dirty="0" err="1" smtClean="0">
                <a:solidFill>
                  <a:srgbClr val="FF0000"/>
                </a:solidFill>
                <a:latin typeface="Symbol" pitchFamily="18" charset="2"/>
              </a:rPr>
              <a:t>s</a:t>
            </a:r>
            <a:r>
              <a:rPr lang="en-US" i="1" baseline="-25000" dirty="0" err="1" smtClean="0">
                <a:solidFill>
                  <a:srgbClr val="FF0000"/>
                </a:solidFill>
              </a:rPr>
              <a:t>A</a:t>
            </a:r>
            <a:r>
              <a:rPr lang="en-US" dirty="0" smtClean="0">
                <a:solidFill>
                  <a:srgbClr val="FF0000"/>
                </a:solidFill>
              </a:rPr>
              <a:t> − </a:t>
            </a:r>
            <a:r>
              <a:rPr lang="en-US" i="1" dirty="0" err="1" smtClean="0">
                <a:solidFill>
                  <a:srgbClr val="FF0000"/>
                </a:solidFill>
                <a:latin typeface="Symbol" pitchFamily="18" charset="2"/>
              </a:rPr>
              <a:t>s</a:t>
            </a:r>
            <a:r>
              <a:rPr lang="en-US" i="1" baseline="-25000" dirty="0" err="1" smtClean="0">
                <a:solidFill>
                  <a:srgbClr val="FF0000"/>
                </a:solidFill>
              </a:rPr>
              <a:t>B</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i="1" baseline="-25000" dirty="0" smtClean="0">
              <a:solidFill>
                <a:srgbClr val="FF0000"/>
              </a:solidFill>
            </a:endParaRPr>
          </a:p>
          <a:p>
            <a:r>
              <a:rPr lang="en-US" dirty="0" smtClean="0"/>
              <a:t>Case 3: 0 ≥</a:t>
            </a:r>
            <a:r>
              <a:rPr lang="en-US" i="1" dirty="0" smtClean="0">
                <a:latin typeface="Symbol" pitchFamily="18" charset="2"/>
              </a:rPr>
              <a:t> </a:t>
            </a:r>
            <a:r>
              <a:rPr lang="en-US" i="1" dirty="0" err="1" smtClean="0">
                <a:latin typeface="Symbol" pitchFamily="18" charset="2"/>
              </a:rPr>
              <a:t>s</a:t>
            </a:r>
            <a:r>
              <a:rPr lang="en-US" i="1" baseline="-25000" dirty="0" err="1" smtClean="0"/>
              <a:t>A</a:t>
            </a:r>
            <a:r>
              <a:rPr lang="en-US" i="1" baseline="-25000" dirty="0" smtClean="0"/>
              <a:t> </a:t>
            </a:r>
            <a:r>
              <a:rPr lang="en-US" dirty="0" smtClean="0"/>
              <a:t>≥ </a:t>
            </a:r>
            <a:r>
              <a:rPr lang="en-US" i="1" dirty="0" err="1" smtClean="0">
                <a:latin typeface="Symbol" pitchFamily="18" charset="2"/>
              </a:rPr>
              <a:t>s</a:t>
            </a:r>
            <a:r>
              <a:rPr lang="en-US" i="1" baseline="-25000" dirty="0" err="1" smtClean="0"/>
              <a:t>B</a:t>
            </a:r>
            <a:endParaRPr lang="en-US" i="1" baseline="-25000" dirty="0" smtClean="0"/>
          </a:p>
          <a:p>
            <a:pPr lvl="1"/>
            <a:r>
              <a:rPr lang="en-US" dirty="0" smtClean="0"/>
              <a:t>For this case, </a:t>
            </a:r>
            <a:r>
              <a:rPr lang="en-US" i="1" dirty="0" smtClean="0">
                <a:latin typeface="Symbol" pitchFamily="18" charset="2"/>
              </a:rPr>
              <a:t>s</a:t>
            </a:r>
            <a:r>
              <a:rPr lang="en-US" baseline="-25000" dirty="0" smtClean="0"/>
              <a:t>1 </a:t>
            </a:r>
            <a:r>
              <a:rPr lang="en-US" dirty="0" smtClean="0"/>
              <a:t> = </a:t>
            </a:r>
            <a:r>
              <a:rPr lang="en-US" dirty="0" smtClean="0">
                <a:latin typeface="Symbol" pitchFamily="18" charset="2"/>
              </a:rPr>
              <a:t>0</a:t>
            </a:r>
            <a:r>
              <a:rPr lang="en-US" dirty="0" smtClean="0"/>
              <a:t> and  </a:t>
            </a:r>
            <a:r>
              <a:rPr lang="en-US" i="1" dirty="0" smtClean="0">
                <a:latin typeface="Symbol" pitchFamily="18" charset="2"/>
              </a:rPr>
              <a:t>s</a:t>
            </a:r>
            <a:r>
              <a:rPr lang="en-US" baseline="-25000" dirty="0" smtClean="0"/>
              <a:t>3</a:t>
            </a:r>
            <a:r>
              <a:rPr lang="en-US" dirty="0" smtClean="0"/>
              <a:t> = </a:t>
            </a:r>
            <a:r>
              <a:rPr lang="en-US" i="1" dirty="0" err="1" smtClean="0">
                <a:latin typeface="Symbol" pitchFamily="18" charset="2"/>
              </a:rPr>
              <a:t>s</a:t>
            </a:r>
            <a:r>
              <a:rPr lang="en-US" i="1" baseline="-25000" dirty="0" err="1" smtClean="0"/>
              <a:t>B</a:t>
            </a:r>
            <a:endParaRPr lang="en-US" dirty="0" smtClean="0"/>
          </a:p>
          <a:p>
            <a:pPr lvl="1"/>
            <a:r>
              <a:rPr lang="en-US" dirty="0" smtClean="0"/>
              <a:t>Eq. (5–1) reduces to </a:t>
            </a:r>
            <a:r>
              <a:rPr lang="en-US" i="1" dirty="0" err="1" smtClean="0">
                <a:solidFill>
                  <a:srgbClr val="FF0000"/>
                </a:solidFill>
                <a:latin typeface="Symbol" pitchFamily="18" charset="2"/>
              </a:rPr>
              <a:t>s</a:t>
            </a:r>
            <a:r>
              <a:rPr lang="en-US" i="1" baseline="-25000" dirty="0" err="1" smtClean="0">
                <a:solidFill>
                  <a:srgbClr val="FF0000"/>
                </a:solidFill>
              </a:rPr>
              <a:t>B</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dirty="0" smtClean="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22937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828" b="24300"/>
          <a:stretch/>
        </p:blipFill>
        <p:spPr bwMode="auto">
          <a:xfrm>
            <a:off x="381000" y="714375"/>
            <a:ext cx="8697522"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3276600" cy="6019800"/>
          </a:xfrm>
        </p:spPr>
        <p:txBody>
          <a:bodyPr>
            <a:normAutofit/>
          </a:bodyPr>
          <a:lstStyle/>
          <a:p>
            <a:r>
              <a:rPr lang="en-US" dirty="0" smtClean="0"/>
              <a:t>Plot three cases on principal stress axes</a:t>
            </a:r>
          </a:p>
          <a:p>
            <a:r>
              <a:rPr lang="en-US" dirty="0" smtClean="0"/>
              <a:t>Case 1: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dirty="0" smtClean="0"/>
              <a:t> ≥</a:t>
            </a:r>
            <a:r>
              <a:rPr lang="en-US" i="1" dirty="0" smtClean="0">
                <a:latin typeface="Symbol" pitchFamily="18" charset="2"/>
              </a:rPr>
              <a:t> </a:t>
            </a:r>
            <a:r>
              <a:rPr lang="en-US" dirty="0" smtClean="0">
                <a:latin typeface="Symbol" pitchFamily="18" charset="2"/>
              </a:rPr>
              <a:t>0</a:t>
            </a:r>
            <a:r>
              <a:rPr lang="en-US" baseline="-25000" dirty="0" smtClean="0"/>
              <a:t> </a:t>
            </a:r>
          </a:p>
          <a:p>
            <a:pPr lvl="1"/>
            <a:r>
              <a:rPr lang="en-US" i="1" dirty="0" err="1" smtClean="0">
                <a:solidFill>
                  <a:srgbClr val="FF0000"/>
                </a:solidFill>
                <a:latin typeface="Symbol" pitchFamily="18" charset="2"/>
              </a:rPr>
              <a:t>s</a:t>
            </a:r>
            <a:r>
              <a:rPr lang="en-US" i="1" baseline="-25000" dirty="0" err="1" smtClean="0">
                <a:solidFill>
                  <a:srgbClr val="FF0000"/>
                </a:solidFill>
              </a:rPr>
              <a:t>A</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dirty="0" smtClean="0">
              <a:solidFill>
                <a:srgbClr val="FF0000"/>
              </a:solidFill>
            </a:endParaRPr>
          </a:p>
          <a:p>
            <a:r>
              <a:rPr lang="en-US" dirty="0" smtClean="0"/>
              <a:t>Case 2: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dirty="0" smtClean="0">
                <a:latin typeface="Symbol" pitchFamily="18" charset="2"/>
              </a:rPr>
              <a:t>0</a:t>
            </a:r>
            <a:r>
              <a:rPr lang="en-US" dirty="0" smtClean="0"/>
              <a:t> ≥</a:t>
            </a:r>
            <a:r>
              <a:rPr lang="en-US" i="1" dirty="0" smtClean="0">
                <a:latin typeface="Symbol" pitchFamily="18" charset="2"/>
              </a:rPr>
              <a:t> </a:t>
            </a:r>
            <a:r>
              <a:rPr lang="en-US" i="1" dirty="0" err="1" smtClean="0">
                <a:latin typeface="Symbol" pitchFamily="18" charset="2"/>
              </a:rPr>
              <a:t>s</a:t>
            </a:r>
            <a:r>
              <a:rPr lang="en-US" i="1" baseline="-25000" dirty="0" err="1" smtClean="0"/>
              <a:t>B</a:t>
            </a:r>
            <a:endParaRPr lang="en-US" i="1" baseline="-25000" dirty="0" smtClean="0"/>
          </a:p>
          <a:p>
            <a:pPr lvl="1"/>
            <a:r>
              <a:rPr lang="en-US" i="1" dirty="0" err="1" smtClean="0">
                <a:solidFill>
                  <a:srgbClr val="FF0000"/>
                </a:solidFill>
                <a:latin typeface="Symbol" pitchFamily="18" charset="2"/>
              </a:rPr>
              <a:t>s</a:t>
            </a:r>
            <a:r>
              <a:rPr lang="en-US" i="1" baseline="-25000" dirty="0" err="1" smtClean="0">
                <a:solidFill>
                  <a:srgbClr val="FF0000"/>
                </a:solidFill>
              </a:rPr>
              <a:t>A</a:t>
            </a:r>
            <a:r>
              <a:rPr lang="en-US" dirty="0" smtClean="0">
                <a:solidFill>
                  <a:srgbClr val="FF0000"/>
                </a:solidFill>
              </a:rPr>
              <a:t> − </a:t>
            </a:r>
            <a:r>
              <a:rPr lang="en-US" i="1" dirty="0" err="1" smtClean="0">
                <a:solidFill>
                  <a:srgbClr val="FF0000"/>
                </a:solidFill>
                <a:latin typeface="Symbol" pitchFamily="18" charset="2"/>
              </a:rPr>
              <a:t>s</a:t>
            </a:r>
            <a:r>
              <a:rPr lang="en-US" i="1" baseline="-25000" dirty="0" err="1" smtClean="0">
                <a:solidFill>
                  <a:srgbClr val="FF0000"/>
                </a:solidFill>
              </a:rPr>
              <a:t>B</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i="1" baseline="-25000" dirty="0" smtClean="0">
              <a:solidFill>
                <a:srgbClr val="FF0000"/>
              </a:solidFill>
            </a:endParaRPr>
          </a:p>
          <a:p>
            <a:r>
              <a:rPr lang="en-US" dirty="0" smtClean="0"/>
              <a:t>Case 3: 0 ≥</a:t>
            </a:r>
            <a:r>
              <a:rPr lang="en-US" i="1" dirty="0" smtClean="0">
                <a:latin typeface="Symbol" pitchFamily="18" charset="2"/>
              </a:rPr>
              <a:t> </a:t>
            </a:r>
            <a:r>
              <a:rPr lang="en-US" i="1" dirty="0" err="1" smtClean="0">
                <a:latin typeface="Symbol" pitchFamily="18" charset="2"/>
              </a:rPr>
              <a:t>s</a:t>
            </a:r>
            <a:r>
              <a:rPr lang="en-US" i="1" baseline="-25000" dirty="0" err="1" smtClean="0"/>
              <a:t>A</a:t>
            </a:r>
            <a:r>
              <a:rPr lang="en-US" i="1" baseline="-25000" dirty="0" smtClean="0"/>
              <a:t> </a:t>
            </a:r>
            <a:r>
              <a:rPr lang="en-US" dirty="0" smtClean="0"/>
              <a:t>≥ </a:t>
            </a:r>
            <a:r>
              <a:rPr lang="en-US" i="1" dirty="0" err="1" smtClean="0">
                <a:latin typeface="Symbol" pitchFamily="18" charset="2"/>
              </a:rPr>
              <a:t>s</a:t>
            </a:r>
            <a:r>
              <a:rPr lang="en-US" i="1" baseline="-25000" dirty="0" err="1" smtClean="0"/>
              <a:t>B</a:t>
            </a:r>
            <a:endParaRPr lang="en-US" i="1" baseline="-25000" dirty="0" smtClean="0"/>
          </a:p>
          <a:p>
            <a:pPr lvl="1"/>
            <a:r>
              <a:rPr lang="en-US" i="1" dirty="0" err="1" smtClean="0">
                <a:solidFill>
                  <a:srgbClr val="FF0000"/>
                </a:solidFill>
                <a:latin typeface="Symbol" pitchFamily="18" charset="2"/>
              </a:rPr>
              <a:t>s</a:t>
            </a:r>
            <a:r>
              <a:rPr lang="en-US" i="1" baseline="-25000" dirty="0" err="1" smtClean="0">
                <a:solidFill>
                  <a:srgbClr val="FF0000"/>
                </a:solidFill>
              </a:rPr>
              <a:t>B</a:t>
            </a:r>
            <a:r>
              <a:rPr lang="en-US" i="1" baseline="-25000" dirty="0" smtClean="0">
                <a:solidFill>
                  <a:srgbClr val="FF0000"/>
                </a:solidFill>
              </a:rPr>
              <a:t> </a:t>
            </a:r>
            <a:r>
              <a:rPr lang="en-US" dirty="0" smtClean="0">
                <a:solidFill>
                  <a:srgbClr val="FF0000"/>
                </a:solidFill>
              </a:rPr>
              <a:t>≤ −</a:t>
            </a:r>
            <a:r>
              <a:rPr lang="en-US" i="1" dirty="0" err="1" smtClean="0">
                <a:solidFill>
                  <a:srgbClr val="FF0000"/>
                </a:solidFill>
              </a:rPr>
              <a:t>S</a:t>
            </a:r>
            <a:r>
              <a:rPr lang="en-US" i="1" baseline="-25000" dirty="0" err="1" smtClean="0">
                <a:solidFill>
                  <a:srgbClr val="FF0000"/>
                </a:solidFill>
              </a:rPr>
              <a:t>y</a:t>
            </a:r>
            <a:endParaRPr lang="en-US" i="1" baseline="-25000" dirty="0" smtClean="0">
              <a:solidFill>
                <a:srgbClr val="FF0000"/>
              </a:solidFill>
            </a:endParaRPr>
          </a:p>
          <a:p>
            <a:r>
              <a:rPr lang="en-US" dirty="0" smtClean="0"/>
              <a:t>Other lines are symmetric cases</a:t>
            </a:r>
          </a:p>
          <a:p>
            <a:r>
              <a:rPr lang="en-US" dirty="0" smtClean="0"/>
              <a:t>Inside envelope is predicted safe zone</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3" descr="bud29281_0507"/>
          <p:cNvPicPr>
            <a:picLocks noChangeAspect="1" noChangeArrowheads="1"/>
          </p:cNvPicPr>
          <p:nvPr/>
        </p:nvPicPr>
        <p:blipFill>
          <a:blip r:embed="rId2" cstate="print"/>
          <a:srcRect l="2884" t="4233" r="4583"/>
          <a:stretch>
            <a:fillRect/>
          </a:stretch>
        </p:blipFill>
        <p:spPr bwMode="auto">
          <a:xfrm>
            <a:off x="3505200" y="1371600"/>
            <a:ext cx="5622802" cy="4800600"/>
          </a:xfrm>
          <a:prstGeom prst="rect">
            <a:avLst/>
          </a:prstGeom>
          <a:noFill/>
        </p:spPr>
      </p:pic>
      <p:sp>
        <p:nvSpPr>
          <p:cNvPr id="9" name="TextBox 8"/>
          <p:cNvSpPr txBox="1"/>
          <p:nvPr/>
        </p:nvSpPr>
        <p:spPr>
          <a:xfrm>
            <a:off x="5334000" y="6096000"/>
            <a:ext cx="1752600" cy="461665"/>
          </a:xfrm>
          <a:prstGeom prst="rect">
            <a:avLst/>
          </a:prstGeom>
          <a:noFill/>
        </p:spPr>
        <p:txBody>
          <a:bodyPr wrap="square" rtlCol="0">
            <a:spAutoFit/>
          </a:bodyPr>
          <a:lstStyle/>
          <a:p>
            <a:r>
              <a:rPr lang="en-US" sz="2400" dirty="0" smtClean="0"/>
              <a:t>Fig. 5–7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Shear Stress Theory (MSS)</a:t>
            </a:r>
            <a:endParaRPr lang="en-US" dirty="0"/>
          </a:p>
        </p:txBody>
      </p:sp>
      <p:sp>
        <p:nvSpPr>
          <p:cNvPr id="3" name="Content Placeholder 2"/>
          <p:cNvSpPr>
            <a:spLocks noGrp="1"/>
          </p:cNvSpPr>
          <p:nvPr>
            <p:ph idx="1"/>
          </p:nvPr>
        </p:nvSpPr>
        <p:spPr>
          <a:xfrm>
            <a:off x="381000" y="838200"/>
            <a:ext cx="3276600" cy="6019800"/>
          </a:xfrm>
        </p:spPr>
        <p:txBody>
          <a:bodyPr>
            <a:normAutofit/>
          </a:bodyPr>
          <a:lstStyle/>
          <a:p>
            <a:r>
              <a:rPr lang="en-US" dirty="0" smtClean="0"/>
              <a:t>Comparison to experimental data</a:t>
            </a:r>
          </a:p>
          <a:p>
            <a:r>
              <a:rPr lang="en-US" dirty="0" smtClean="0"/>
              <a:t>Conservative in all quadrants</a:t>
            </a:r>
          </a:p>
          <a:p>
            <a:r>
              <a:rPr lang="en-US" dirty="0" smtClean="0"/>
              <a:t>Commonly used for design situations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3505200" y="1295401"/>
            <a:ext cx="5305425" cy="5013216"/>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Distortion Energy (DE) Failure Theory</a:t>
            </a:r>
            <a:endParaRPr lang="en-US" dirty="0"/>
          </a:p>
        </p:txBody>
      </p:sp>
      <p:sp>
        <p:nvSpPr>
          <p:cNvPr id="3" name="Content Placeholder 2"/>
          <p:cNvSpPr>
            <a:spLocks noGrp="1"/>
          </p:cNvSpPr>
          <p:nvPr>
            <p:ph idx="1"/>
          </p:nvPr>
        </p:nvSpPr>
        <p:spPr>
          <a:xfrm>
            <a:off x="381000" y="838200"/>
            <a:ext cx="8382000" cy="5638800"/>
          </a:xfrm>
        </p:spPr>
        <p:txBody>
          <a:bodyPr>
            <a:normAutofit/>
          </a:bodyPr>
          <a:lstStyle/>
          <a:p>
            <a:r>
              <a:rPr lang="en-US" dirty="0" smtClean="0"/>
              <a:t>Also known as:</a:t>
            </a:r>
          </a:p>
          <a:p>
            <a:pPr lvl="1"/>
            <a:r>
              <a:rPr lang="en-US" dirty="0" smtClean="0"/>
              <a:t>Octahedral Shear Stress</a:t>
            </a:r>
          </a:p>
          <a:p>
            <a:pPr lvl="1"/>
            <a:r>
              <a:rPr lang="en-US" dirty="0" smtClean="0"/>
              <a:t>Shear Energy</a:t>
            </a:r>
          </a:p>
          <a:p>
            <a:pPr lvl="1"/>
            <a:r>
              <a:rPr lang="en-US" dirty="0" smtClean="0"/>
              <a:t>Von </a:t>
            </a:r>
            <a:r>
              <a:rPr lang="en-US" dirty="0" err="1" smtClean="0"/>
              <a:t>Mises</a:t>
            </a:r>
            <a:endParaRPr lang="en-US" dirty="0" smtClean="0"/>
          </a:p>
          <a:p>
            <a:pPr lvl="1"/>
            <a:r>
              <a:rPr lang="en-US" dirty="0" smtClean="0"/>
              <a:t>Von </a:t>
            </a:r>
            <a:r>
              <a:rPr lang="en-US" dirty="0" err="1" smtClean="0"/>
              <a:t>Mises</a:t>
            </a:r>
            <a:r>
              <a:rPr lang="en-US" dirty="0" smtClean="0"/>
              <a:t> – </a:t>
            </a:r>
            <a:r>
              <a:rPr lang="en-US" dirty="0" err="1" smtClean="0"/>
              <a:t>Hencky</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Distortion Energy (DE) Failure Theory</a:t>
            </a:r>
            <a:endParaRPr lang="en-US" dirty="0"/>
          </a:p>
        </p:txBody>
      </p:sp>
      <p:sp>
        <p:nvSpPr>
          <p:cNvPr id="3" name="Content Placeholder 2"/>
          <p:cNvSpPr>
            <a:spLocks noGrp="1"/>
          </p:cNvSpPr>
          <p:nvPr>
            <p:ph idx="1"/>
          </p:nvPr>
        </p:nvSpPr>
        <p:spPr>
          <a:xfrm>
            <a:off x="381000" y="838200"/>
            <a:ext cx="8382000" cy="5638800"/>
          </a:xfrm>
        </p:spPr>
        <p:txBody>
          <a:bodyPr>
            <a:normAutofit/>
          </a:bodyPr>
          <a:lstStyle/>
          <a:p>
            <a:r>
              <a:rPr lang="en-US" dirty="0" smtClean="0"/>
              <a:t>Originated from observation that ductile materials stressed hydrostatically (equal principal stresses) exhibited yield strengths greatly in excess of expected values.</a:t>
            </a:r>
          </a:p>
          <a:p>
            <a:r>
              <a:rPr lang="en-US" dirty="0" smtClean="0"/>
              <a:t>Theorizes that if strain energy is divided into hydrostatic volume changing energy and angular distortion energy, the yielding is primarily affected by the distortion energy.</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08"/>
          <p:cNvPicPr>
            <a:picLocks noChangeAspect="1" noChangeArrowheads="1"/>
          </p:cNvPicPr>
          <p:nvPr/>
        </p:nvPicPr>
        <p:blipFill>
          <a:blip r:embed="rId2" cstate="print"/>
          <a:srcRect t="8925"/>
          <a:stretch>
            <a:fillRect/>
          </a:stretch>
        </p:blipFill>
        <p:spPr bwMode="auto">
          <a:xfrm>
            <a:off x="1295400" y="3505200"/>
            <a:ext cx="7265987" cy="2706600"/>
          </a:xfrm>
          <a:prstGeom prst="rect">
            <a:avLst/>
          </a:prstGeom>
          <a:noFill/>
        </p:spPr>
      </p:pic>
      <p:sp>
        <p:nvSpPr>
          <p:cNvPr id="6" name="TextBox 5"/>
          <p:cNvSpPr txBox="1"/>
          <p:nvPr/>
        </p:nvSpPr>
        <p:spPr>
          <a:xfrm>
            <a:off x="3657600" y="6248400"/>
            <a:ext cx="1752600" cy="461665"/>
          </a:xfrm>
          <a:prstGeom prst="rect">
            <a:avLst/>
          </a:prstGeom>
          <a:noFill/>
        </p:spPr>
        <p:txBody>
          <a:bodyPr wrap="square" rtlCol="0">
            <a:spAutoFit/>
          </a:bodyPr>
          <a:lstStyle/>
          <a:p>
            <a:r>
              <a:rPr lang="en-US" sz="2400" dirty="0" smtClean="0"/>
              <a:t>Fig. 5–8</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Distortion Energy (DE) Failure Theory</a:t>
            </a:r>
            <a:endParaRPr lang="en-US" dirty="0"/>
          </a:p>
        </p:txBody>
      </p:sp>
      <p:sp>
        <p:nvSpPr>
          <p:cNvPr id="3" name="Content Placeholder 2"/>
          <p:cNvSpPr>
            <a:spLocks noGrp="1"/>
          </p:cNvSpPr>
          <p:nvPr>
            <p:ph idx="1"/>
          </p:nvPr>
        </p:nvSpPr>
        <p:spPr>
          <a:xfrm>
            <a:off x="381000" y="838200"/>
            <a:ext cx="8382000" cy="5638800"/>
          </a:xfrm>
        </p:spPr>
        <p:txBody>
          <a:bodyPr>
            <a:normAutofit/>
          </a:bodyPr>
          <a:lstStyle/>
          <a:p>
            <a:r>
              <a:rPr lang="en-US" dirty="0" smtClean="0"/>
              <a:t>Theory:  Yielding occurs when the </a:t>
            </a:r>
            <a:r>
              <a:rPr lang="en-US" i="1" dirty="0" smtClean="0"/>
              <a:t>distortion strain energy</a:t>
            </a:r>
            <a:r>
              <a:rPr lang="en-US" dirty="0" smtClean="0"/>
              <a:t> per unit volume reaches the distortion strain energy per unit volume for yield</a:t>
            </a:r>
            <a:r>
              <a:rPr lang="en-US" dirty="0" smtClean="0">
                <a:solidFill>
                  <a:srgbClr val="FF0000"/>
                </a:solidFill>
              </a:rPr>
              <a:t> </a:t>
            </a:r>
            <a:r>
              <a:rPr lang="en-US" dirty="0" smtClean="0"/>
              <a:t>in simple tension or compression of the same material.</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08"/>
          <p:cNvPicPr>
            <a:picLocks noChangeAspect="1" noChangeArrowheads="1"/>
          </p:cNvPicPr>
          <p:nvPr/>
        </p:nvPicPr>
        <p:blipFill>
          <a:blip r:embed="rId2" cstate="print"/>
          <a:srcRect t="8925"/>
          <a:stretch>
            <a:fillRect/>
          </a:stretch>
        </p:blipFill>
        <p:spPr bwMode="auto">
          <a:xfrm>
            <a:off x="1066800" y="2743200"/>
            <a:ext cx="7265987" cy="2706600"/>
          </a:xfrm>
          <a:prstGeom prst="rect">
            <a:avLst/>
          </a:prstGeom>
          <a:noFill/>
        </p:spPr>
      </p:pic>
      <p:sp>
        <p:nvSpPr>
          <p:cNvPr id="6" name="TextBox 5"/>
          <p:cNvSpPr txBox="1"/>
          <p:nvPr/>
        </p:nvSpPr>
        <p:spPr>
          <a:xfrm>
            <a:off x="3505200" y="5486400"/>
            <a:ext cx="1752600" cy="461665"/>
          </a:xfrm>
          <a:prstGeom prst="rect">
            <a:avLst/>
          </a:prstGeom>
          <a:noFill/>
        </p:spPr>
        <p:txBody>
          <a:bodyPr wrap="square" rtlCol="0">
            <a:spAutoFit/>
          </a:bodyPr>
          <a:lstStyle/>
          <a:p>
            <a:r>
              <a:rPr lang="en-US" sz="2400" dirty="0" smtClean="0"/>
              <a:t>Fig. 5–8</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the Distortion Energy</a:t>
            </a:r>
            <a:endParaRPr lang="en-US" dirty="0"/>
          </a:p>
        </p:txBody>
      </p:sp>
      <p:sp>
        <p:nvSpPr>
          <p:cNvPr id="3" name="Content Placeholder 2"/>
          <p:cNvSpPr>
            <a:spLocks noGrp="1"/>
          </p:cNvSpPr>
          <p:nvPr>
            <p:ph idx="1"/>
          </p:nvPr>
        </p:nvSpPr>
        <p:spPr>
          <a:xfrm>
            <a:off x="381000" y="838200"/>
            <a:ext cx="8382000" cy="5638800"/>
          </a:xfrm>
        </p:spPr>
        <p:txBody>
          <a:bodyPr/>
          <a:lstStyle/>
          <a:p>
            <a:r>
              <a:rPr lang="en-US" dirty="0" smtClean="0"/>
              <a:t>Hydrostatic stress is average of principal stresses</a:t>
            </a:r>
          </a:p>
          <a:p>
            <a:endParaRPr lang="en-US" dirty="0" smtClean="0"/>
          </a:p>
          <a:p>
            <a:endParaRPr lang="en-US" dirty="0" smtClean="0"/>
          </a:p>
          <a:p>
            <a:r>
              <a:rPr lang="en-US" dirty="0" smtClean="0"/>
              <a:t>Strain energy per unit volume,</a:t>
            </a:r>
          </a:p>
          <a:p>
            <a:r>
              <a:rPr lang="en-US" dirty="0" smtClean="0"/>
              <a:t>Substituting Eq. (3–19) for principal strains into strain energy equation,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8419" name="Picture 3"/>
          <p:cNvPicPr>
            <a:picLocks noChangeAspect="1" noChangeArrowheads="1"/>
          </p:cNvPicPr>
          <p:nvPr/>
        </p:nvPicPr>
        <p:blipFill>
          <a:blip r:embed="rId2" cstate="print"/>
          <a:srcRect/>
          <a:stretch>
            <a:fillRect/>
          </a:stretch>
        </p:blipFill>
        <p:spPr bwMode="auto">
          <a:xfrm>
            <a:off x="4572000" y="2257425"/>
            <a:ext cx="2752725" cy="342900"/>
          </a:xfrm>
          <a:prstGeom prst="rect">
            <a:avLst/>
          </a:prstGeom>
          <a:noFill/>
          <a:ln w="9525">
            <a:noFill/>
            <a:miter lim="800000"/>
            <a:headEnd/>
            <a:tailEnd/>
          </a:ln>
        </p:spPr>
      </p:pic>
      <p:pic>
        <p:nvPicPr>
          <p:cNvPr id="7" name="Picture 7"/>
          <p:cNvPicPr>
            <a:picLocks noChangeAspect="1" noChangeArrowheads="1"/>
          </p:cNvPicPr>
          <p:nvPr/>
        </p:nvPicPr>
        <p:blipFill>
          <a:blip r:embed="rId3" cstate="print"/>
          <a:srcRect/>
          <a:stretch>
            <a:fillRect/>
          </a:stretch>
        </p:blipFill>
        <p:spPr bwMode="auto">
          <a:xfrm>
            <a:off x="1447800" y="3419475"/>
            <a:ext cx="6553200" cy="2225067"/>
          </a:xfrm>
          <a:prstGeom prst="rect">
            <a:avLst/>
          </a:prstGeom>
          <a:noFill/>
          <a:ln w="9525">
            <a:noFill/>
            <a:miter lim="800000"/>
            <a:headEnd/>
            <a:tailEnd/>
          </a:ln>
          <a:effectLst/>
        </p:spPr>
      </p:pic>
      <p:pic>
        <p:nvPicPr>
          <p:cNvPr id="188420" name="Picture 4"/>
          <p:cNvPicPr>
            <a:picLocks noChangeAspect="1" noChangeArrowheads="1"/>
          </p:cNvPicPr>
          <p:nvPr/>
        </p:nvPicPr>
        <p:blipFill>
          <a:blip r:embed="rId4" cstate="print"/>
          <a:srcRect/>
          <a:stretch>
            <a:fillRect/>
          </a:stretch>
        </p:blipFill>
        <p:spPr bwMode="auto">
          <a:xfrm>
            <a:off x="1676400" y="5762625"/>
            <a:ext cx="7029450" cy="638175"/>
          </a:xfrm>
          <a:prstGeom prst="rect">
            <a:avLst/>
          </a:prstGeom>
          <a:noFill/>
          <a:ln w="9525">
            <a:noFill/>
            <a:miter lim="800000"/>
            <a:headEnd/>
            <a:tailEnd/>
          </a:ln>
        </p:spPr>
      </p:pic>
      <p:pic>
        <p:nvPicPr>
          <p:cNvPr id="188423" name="Picture 7"/>
          <p:cNvPicPr>
            <a:picLocks noChangeAspect="1" noChangeArrowheads="1"/>
          </p:cNvPicPr>
          <p:nvPr/>
        </p:nvPicPr>
        <p:blipFill>
          <a:blip r:embed="rId5" cstate="print"/>
          <a:srcRect/>
          <a:stretch>
            <a:fillRect/>
          </a:stretch>
        </p:blipFill>
        <p:spPr bwMode="auto">
          <a:xfrm>
            <a:off x="1371600" y="1295400"/>
            <a:ext cx="5457825" cy="6381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the Distortion Energy</a:t>
            </a:r>
            <a:endParaRPr lang="en-US" dirty="0"/>
          </a:p>
        </p:txBody>
      </p:sp>
      <p:sp>
        <p:nvSpPr>
          <p:cNvPr id="3" name="Content Placeholder 2"/>
          <p:cNvSpPr>
            <a:spLocks noGrp="1"/>
          </p:cNvSpPr>
          <p:nvPr>
            <p:ph idx="1"/>
          </p:nvPr>
        </p:nvSpPr>
        <p:spPr>
          <a:xfrm>
            <a:off x="381000" y="762000"/>
            <a:ext cx="8382000" cy="5715000"/>
          </a:xfrm>
        </p:spPr>
        <p:txBody>
          <a:bodyPr/>
          <a:lstStyle/>
          <a:p>
            <a:endParaRPr lang="en-US" dirty="0" smtClean="0"/>
          </a:p>
          <a:p>
            <a:r>
              <a:rPr lang="en-US" dirty="0" smtClean="0"/>
              <a:t>Strain energy for producing only volume change is obtained by substituting </a:t>
            </a:r>
            <a:r>
              <a:rPr lang="en-US" i="1" dirty="0" err="1" smtClean="0">
                <a:latin typeface="Symbol" pitchFamily="18" charset="2"/>
              </a:rPr>
              <a:t>s</a:t>
            </a:r>
            <a:r>
              <a:rPr lang="en-US" baseline="-25000" dirty="0" err="1" smtClean="0"/>
              <a:t>av</a:t>
            </a:r>
            <a:r>
              <a:rPr lang="en-US" dirty="0" smtClean="0"/>
              <a:t> for </a:t>
            </a:r>
            <a:r>
              <a:rPr lang="en-US" i="1" dirty="0" smtClean="0">
                <a:latin typeface="Symbol" pitchFamily="18" charset="2"/>
              </a:rPr>
              <a:t>s</a:t>
            </a:r>
            <a:r>
              <a:rPr lang="en-US" baseline="-25000" dirty="0" smtClean="0"/>
              <a:t>1</a:t>
            </a:r>
            <a:r>
              <a:rPr lang="en-US" dirty="0" smtClean="0"/>
              <a:t>, </a:t>
            </a:r>
            <a:r>
              <a:rPr lang="en-US" i="1" dirty="0" smtClean="0">
                <a:latin typeface="Symbol" pitchFamily="18" charset="2"/>
              </a:rPr>
              <a:t>s</a:t>
            </a:r>
            <a:r>
              <a:rPr lang="en-US" baseline="-25000" dirty="0" smtClean="0"/>
              <a:t>2</a:t>
            </a:r>
            <a:r>
              <a:rPr lang="en-US" dirty="0" smtClean="0"/>
              <a:t>, and </a:t>
            </a:r>
            <a:r>
              <a:rPr lang="en-US" i="1" dirty="0" smtClean="0">
                <a:latin typeface="Symbol" pitchFamily="18" charset="2"/>
              </a:rPr>
              <a:t>s</a:t>
            </a:r>
            <a:r>
              <a:rPr lang="en-US" baseline="-25000" dirty="0" smtClean="0"/>
              <a:t>3</a:t>
            </a:r>
          </a:p>
          <a:p>
            <a:endParaRPr lang="en-US" baseline="-25000" dirty="0" smtClean="0"/>
          </a:p>
          <a:p>
            <a:endParaRPr lang="en-US" baseline="-25000" dirty="0" smtClean="0"/>
          </a:p>
          <a:p>
            <a:r>
              <a:rPr lang="en-US" dirty="0" smtClean="0"/>
              <a:t>Substituting </a:t>
            </a:r>
            <a:r>
              <a:rPr lang="en-US" i="1" dirty="0" err="1" smtClean="0">
                <a:latin typeface="Symbol" pitchFamily="18" charset="2"/>
              </a:rPr>
              <a:t>s</a:t>
            </a:r>
            <a:r>
              <a:rPr lang="en-US" baseline="-25000" dirty="0" err="1" smtClean="0"/>
              <a:t>av</a:t>
            </a:r>
            <a:r>
              <a:rPr lang="en-US" dirty="0" smtClean="0"/>
              <a:t> from Eq. (a),</a:t>
            </a:r>
          </a:p>
          <a:p>
            <a:endParaRPr lang="en-US" dirty="0" smtClean="0"/>
          </a:p>
          <a:p>
            <a:endParaRPr lang="en-US" dirty="0" smtClean="0"/>
          </a:p>
          <a:p>
            <a:r>
              <a:rPr lang="en-US" dirty="0" smtClean="0"/>
              <a:t>Obtain distortion energy by subtracting volume changing energy, Eq. (5–7), from total strain energy, Eq. (b)</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8420" name="Picture 4"/>
          <p:cNvPicPr>
            <a:picLocks noChangeAspect="1" noChangeArrowheads="1"/>
          </p:cNvPicPr>
          <p:nvPr/>
        </p:nvPicPr>
        <p:blipFill>
          <a:blip r:embed="rId2" cstate="print"/>
          <a:srcRect/>
          <a:stretch>
            <a:fillRect/>
          </a:stretch>
        </p:blipFill>
        <p:spPr bwMode="auto">
          <a:xfrm>
            <a:off x="1524000" y="704850"/>
            <a:ext cx="7029450" cy="638175"/>
          </a:xfrm>
          <a:prstGeom prst="rect">
            <a:avLst/>
          </a:prstGeom>
          <a:noFill/>
          <a:ln w="9525">
            <a:noFill/>
            <a:miter lim="800000"/>
            <a:headEnd/>
            <a:tailEnd/>
          </a:ln>
        </p:spPr>
      </p:pic>
      <p:pic>
        <p:nvPicPr>
          <p:cNvPr id="189442" name="Picture 2"/>
          <p:cNvPicPr>
            <a:picLocks noChangeAspect="1" noChangeArrowheads="1"/>
          </p:cNvPicPr>
          <p:nvPr/>
        </p:nvPicPr>
        <p:blipFill>
          <a:blip r:embed="rId3" cstate="print"/>
          <a:srcRect/>
          <a:stretch>
            <a:fillRect/>
          </a:stretch>
        </p:blipFill>
        <p:spPr bwMode="auto">
          <a:xfrm>
            <a:off x="3124200" y="2057400"/>
            <a:ext cx="5457825" cy="647700"/>
          </a:xfrm>
          <a:prstGeom prst="rect">
            <a:avLst/>
          </a:prstGeom>
          <a:noFill/>
          <a:ln w="9525">
            <a:noFill/>
            <a:miter lim="800000"/>
            <a:headEnd/>
            <a:tailEnd/>
          </a:ln>
        </p:spPr>
      </p:pic>
      <p:pic>
        <p:nvPicPr>
          <p:cNvPr id="2304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2" y="3071813"/>
            <a:ext cx="86772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040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763" y="5029200"/>
            <a:ext cx="8529638" cy="785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the Distortion Energy</a:t>
            </a:r>
            <a:endParaRPr lang="en-US" dirty="0"/>
          </a:p>
        </p:txBody>
      </p:sp>
      <p:sp>
        <p:nvSpPr>
          <p:cNvPr id="3" name="Content Placeholder 2"/>
          <p:cNvSpPr>
            <a:spLocks noGrp="1"/>
          </p:cNvSpPr>
          <p:nvPr>
            <p:ph idx="1"/>
          </p:nvPr>
        </p:nvSpPr>
        <p:spPr>
          <a:xfrm>
            <a:off x="381000" y="762000"/>
            <a:ext cx="8382000" cy="5715000"/>
          </a:xfrm>
        </p:spPr>
        <p:txBody>
          <a:bodyPr/>
          <a:lstStyle/>
          <a:p>
            <a:endParaRPr lang="en-US" dirty="0" smtClean="0"/>
          </a:p>
          <a:p>
            <a:endParaRPr lang="en-US" dirty="0" smtClean="0"/>
          </a:p>
          <a:p>
            <a:r>
              <a:rPr lang="en-US" dirty="0" smtClean="0"/>
              <a:t>Tension test specimen at yield has </a:t>
            </a:r>
            <a:r>
              <a:rPr lang="en-US" i="1" dirty="0" smtClean="0">
                <a:latin typeface="Symbol" pitchFamily="18" charset="2"/>
              </a:rPr>
              <a:t>s</a:t>
            </a:r>
            <a:r>
              <a:rPr lang="en-US" baseline="-25000" dirty="0" smtClean="0"/>
              <a:t>1 </a:t>
            </a:r>
            <a:r>
              <a:rPr lang="en-US" dirty="0" smtClean="0"/>
              <a:t>= </a:t>
            </a:r>
            <a:r>
              <a:rPr lang="en-US" i="1" dirty="0" err="1" smtClean="0"/>
              <a:t>S</a:t>
            </a:r>
            <a:r>
              <a:rPr lang="en-US" i="1" baseline="-25000" dirty="0" err="1" smtClean="0"/>
              <a:t>y</a:t>
            </a:r>
            <a:r>
              <a:rPr lang="en-US" dirty="0" smtClean="0"/>
              <a:t> and </a:t>
            </a:r>
            <a:r>
              <a:rPr lang="en-US" i="1" dirty="0" smtClean="0">
                <a:latin typeface="Symbol" pitchFamily="18" charset="2"/>
              </a:rPr>
              <a:t>s</a:t>
            </a:r>
            <a:r>
              <a:rPr lang="en-US" baseline="-25000" dirty="0" smtClean="0"/>
              <a:t>2 </a:t>
            </a:r>
            <a:r>
              <a:rPr lang="en-US" dirty="0" smtClean="0"/>
              <a:t>= </a:t>
            </a:r>
            <a:r>
              <a:rPr lang="en-US" i="1" dirty="0" smtClean="0">
                <a:latin typeface="Symbol" pitchFamily="18" charset="2"/>
              </a:rPr>
              <a:t>s</a:t>
            </a:r>
            <a:r>
              <a:rPr lang="en-US" baseline="-25000" dirty="0" smtClean="0"/>
              <a:t>3 </a:t>
            </a:r>
            <a:r>
              <a:rPr lang="en-US" dirty="0" smtClean="0"/>
              <a:t>=0</a:t>
            </a:r>
          </a:p>
          <a:p>
            <a:r>
              <a:rPr lang="en-US" dirty="0" smtClean="0"/>
              <a:t>Applying to Eq. (5–8), distortion energy for tension test specimen is </a:t>
            </a:r>
          </a:p>
          <a:p>
            <a:endParaRPr lang="en-US" dirty="0" smtClean="0"/>
          </a:p>
          <a:p>
            <a:endParaRPr lang="en-US" dirty="0" smtClean="0"/>
          </a:p>
          <a:p>
            <a:r>
              <a:rPr lang="en-US" dirty="0" smtClean="0"/>
              <a:t>DE theory predicts failure when distortion energy, Eq. (5–8), exceeds distortion energy of tension test specimen, Eq. (5–9)</a:t>
            </a:r>
          </a:p>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 name="Picture 8"/>
          <p:cNvPicPr>
            <a:picLocks noChangeAspect="1" noChangeArrowheads="1"/>
          </p:cNvPicPr>
          <p:nvPr/>
        </p:nvPicPr>
        <p:blipFill>
          <a:blip r:embed="rId2" cstate="print"/>
          <a:srcRect/>
          <a:stretch>
            <a:fillRect/>
          </a:stretch>
        </p:blipFill>
        <p:spPr bwMode="auto">
          <a:xfrm>
            <a:off x="533400" y="762000"/>
            <a:ext cx="8534400" cy="925473"/>
          </a:xfrm>
          <a:prstGeom prst="rect">
            <a:avLst/>
          </a:prstGeom>
          <a:noFill/>
          <a:ln w="9525">
            <a:noFill/>
            <a:miter lim="800000"/>
            <a:headEnd/>
            <a:tailEnd/>
          </a:ln>
          <a:effectLst/>
        </p:spPr>
      </p:pic>
      <p:pic>
        <p:nvPicPr>
          <p:cNvPr id="9" name="Picture 9"/>
          <p:cNvPicPr>
            <a:picLocks noChangeAspect="1" noChangeArrowheads="1"/>
          </p:cNvPicPr>
          <p:nvPr/>
        </p:nvPicPr>
        <p:blipFill>
          <a:blip r:embed="rId3" cstate="print"/>
          <a:srcRect/>
          <a:stretch>
            <a:fillRect/>
          </a:stretch>
        </p:blipFill>
        <p:spPr bwMode="auto">
          <a:xfrm>
            <a:off x="2667000" y="2895600"/>
            <a:ext cx="5943600" cy="709613"/>
          </a:xfrm>
          <a:prstGeom prst="rect">
            <a:avLst/>
          </a:prstGeom>
          <a:noFill/>
          <a:ln w="9525">
            <a:noFill/>
            <a:miter lim="800000"/>
            <a:headEnd/>
            <a:tailEnd/>
          </a:ln>
          <a:effectLst/>
        </p:spPr>
      </p:pic>
      <p:pic>
        <p:nvPicPr>
          <p:cNvPr id="12" name="Picture 4"/>
          <p:cNvPicPr>
            <a:picLocks noChangeAspect="1" noChangeArrowheads="1"/>
          </p:cNvPicPr>
          <p:nvPr/>
        </p:nvPicPr>
        <p:blipFill>
          <a:blip r:embed="rId4" cstate="print"/>
          <a:srcRect/>
          <a:stretch>
            <a:fillRect/>
          </a:stretch>
        </p:blipFill>
        <p:spPr>
          <a:xfrm>
            <a:off x="914400" y="4724400"/>
            <a:ext cx="7848600" cy="845551"/>
          </a:xfrm>
          <a:prstGeom prst="rect">
            <a:avLst/>
          </a:prstGeom>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Von </a:t>
            </a:r>
            <a:r>
              <a:rPr lang="en-US" dirty="0" err="1" smtClean="0"/>
              <a:t>Mises</a:t>
            </a:r>
            <a:r>
              <a:rPr lang="en-US" dirty="0" smtClean="0"/>
              <a:t> Stress</a:t>
            </a:r>
            <a:endParaRPr lang="en-US" dirty="0"/>
          </a:p>
        </p:txBody>
      </p:sp>
      <p:sp>
        <p:nvSpPr>
          <p:cNvPr id="3" name="Content Placeholder 2"/>
          <p:cNvSpPr>
            <a:spLocks noGrp="1"/>
          </p:cNvSpPr>
          <p:nvPr>
            <p:ph idx="1"/>
          </p:nvPr>
        </p:nvSpPr>
        <p:spPr>
          <a:xfrm>
            <a:off x="381000" y="762000"/>
            <a:ext cx="8382000" cy="5715000"/>
          </a:xfrm>
        </p:spPr>
        <p:txBody>
          <a:bodyPr/>
          <a:lstStyle/>
          <a:p>
            <a:endParaRPr lang="en-US" dirty="0" smtClean="0"/>
          </a:p>
          <a:p>
            <a:endParaRPr lang="en-US" dirty="0" smtClean="0"/>
          </a:p>
          <a:p>
            <a:r>
              <a:rPr lang="en-US" dirty="0" smtClean="0"/>
              <a:t>Left hand side is defined as </a:t>
            </a:r>
            <a:r>
              <a:rPr lang="en-US" i="1" dirty="0" smtClean="0"/>
              <a:t>von </a:t>
            </a:r>
            <a:r>
              <a:rPr lang="en-US" i="1" dirty="0" err="1" smtClean="0"/>
              <a:t>Mises</a:t>
            </a:r>
            <a:r>
              <a:rPr lang="en-US" i="1" dirty="0" smtClean="0"/>
              <a:t> stress</a:t>
            </a:r>
          </a:p>
          <a:p>
            <a:endParaRPr lang="en-US" i="1" dirty="0" smtClean="0"/>
          </a:p>
          <a:p>
            <a:endParaRPr lang="en-US" i="1" dirty="0" smtClean="0"/>
          </a:p>
          <a:p>
            <a:r>
              <a:rPr lang="en-US" dirty="0" smtClean="0"/>
              <a:t>For plane stress, simplifies to</a:t>
            </a:r>
          </a:p>
          <a:p>
            <a:endParaRPr lang="en-US" dirty="0" smtClean="0"/>
          </a:p>
          <a:p>
            <a:endParaRPr lang="en-US" dirty="0" smtClean="0"/>
          </a:p>
          <a:p>
            <a:r>
              <a:rPr lang="en-US" dirty="0" smtClean="0"/>
              <a:t>In terms of </a:t>
            </a:r>
            <a:r>
              <a:rPr lang="en-US" i="1" dirty="0" smtClean="0"/>
              <a:t>xyz</a:t>
            </a:r>
            <a:r>
              <a:rPr lang="en-US" dirty="0" smtClean="0"/>
              <a:t> components, in three dimensions</a:t>
            </a:r>
          </a:p>
          <a:p>
            <a:endParaRPr lang="en-US" dirty="0" smtClean="0"/>
          </a:p>
          <a:p>
            <a:endParaRPr lang="en-US" dirty="0" smtClean="0"/>
          </a:p>
          <a:p>
            <a:r>
              <a:rPr lang="en-US" dirty="0" smtClean="0"/>
              <a:t>In terms of </a:t>
            </a:r>
            <a:r>
              <a:rPr lang="en-US" i="1" dirty="0" smtClean="0"/>
              <a:t>xyz</a:t>
            </a:r>
            <a:r>
              <a:rPr lang="en-US" dirty="0" smtClean="0"/>
              <a:t> components, for plane stress</a:t>
            </a:r>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 name="Picture 4"/>
          <p:cNvPicPr>
            <a:picLocks noChangeAspect="1" noChangeArrowheads="1"/>
          </p:cNvPicPr>
          <p:nvPr/>
        </p:nvPicPr>
        <p:blipFill>
          <a:blip r:embed="rId2" cstate="print"/>
          <a:srcRect/>
          <a:stretch>
            <a:fillRect/>
          </a:stretch>
        </p:blipFill>
        <p:spPr>
          <a:xfrm>
            <a:off x="838200" y="762000"/>
            <a:ext cx="7848600" cy="845551"/>
          </a:xfrm>
          <a:prstGeom prst="rect">
            <a:avLst/>
          </a:prstGeom>
          <a:noFill/>
          <a:ln/>
        </p:spPr>
      </p:pic>
      <p:pic>
        <p:nvPicPr>
          <p:cNvPr id="8" name="Picture 7"/>
          <p:cNvPicPr>
            <a:picLocks noChangeAspect="1" noChangeArrowheads="1"/>
          </p:cNvPicPr>
          <p:nvPr/>
        </p:nvPicPr>
        <p:blipFill>
          <a:blip r:embed="rId3" cstate="print"/>
          <a:srcRect/>
          <a:stretch>
            <a:fillRect/>
          </a:stretch>
        </p:blipFill>
        <p:spPr bwMode="auto">
          <a:xfrm>
            <a:off x="1066800" y="2147142"/>
            <a:ext cx="7620000" cy="824658"/>
          </a:xfrm>
          <a:prstGeom prst="rect">
            <a:avLst/>
          </a:prstGeom>
          <a:noFill/>
          <a:ln w="9525">
            <a:noFill/>
            <a:miter lim="800000"/>
            <a:headEnd/>
            <a:tailEnd/>
          </a:ln>
          <a:effectLst/>
        </p:spPr>
      </p:pic>
      <p:pic>
        <p:nvPicPr>
          <p:cNvPr id="10" name="Picture 8"/>
          <p:cNvPicPr>
            <a:picLocks noChangeAspect="1" noChangeArrowheads="1"/>
          </p:cNvPicPr>
          <p:nvPr/>
        </p:nvPicPr>
        <p:blipFill>
          <a:blip r:embed="rId4" cstate="print"/>
          <a:srcRect/>
          <a:stretch>
            <a:fillRect/>
          </a:stretch>
        </p:blipFill>
        <p:spPr bwMode="auto">
          <a:xfrm>
            <a:off x="1676399" y="3445794"/>
            <a:ext cx="7010401" cy="515019"/>
          </a:xfrm>
          <a:prstGeom prst="rect">
            <a:avLst/>
          </a:prstGeom>
          <a:noFill/>
          <a:ln w="9525">
            <a:noFill/>
            <a:miter lim="800000"/>
            <a:headEnd/>
            <a:tailEnd/>
          </a:ln>
          <a:effectLst/>
        </p:spPr>
      </p:pic>
      <p:pic>
        <p:nvPicPr>
          <p:cNvPr id="13" name="Picture 9"/>
          <p:cNvPicPr>
            <a:picLocks noChangeAspect="1" noChangeArrowheads="1"/>
          </p:cNvPicPr>
          <p:nvPr/>
        </p:nvPicPr>
        <p:blipFill>
          <a:blip r:embed="rId5" cstate="print"/>
          <a:srcRect/>
          <a:stretch>
            <a:fillRect/>
          </a:stretch>
        </p:blipFill>
        <p:spPr bwMode="auto">
          <a:xfrm>
            <a:off x="457200" y="4695825"/>
            <a:ext cx="8534400" cy="668232"/>
          </a:xfrm>
          <a:prstGeom prst="rect">
            <a:avLst/>
          </a:prstGeom>
          <a:noFill/>
          <a:ln w="9525">
            <a:noFill/>
            <a:miter lim="800000"/>
            <a:headEnd/>
            <a:tailEnd/>
          </a:ln>
          <a:effectLst/>
        </p:spPr>
      </p:pic>
      <p:pic>
        <p:nvPicPr>
          <p:cNvPr id="14" name="Picture 4"/>
          <p:cNvPicPr>
            <a:picLocks noChangeAspect="1" noChangeArrowheads="1"/>
          </p:cNvPicPr>
          <p:nvPr/>
        </p:nvPicPr>
        <p:blipFill>
          <a:blip r:embed="rId6" cstate="print"/>
          <a:srcRect/>
          <a:stretch>
            <a:fillRect/>
          </a:stretch>
        </p:blipFill>
        <p:spPr>
          <a:xfrm>
            <a:off x="1676400" y="6019800"/>
            <a:ext cx="7010400" cy="553833"/>
          </a:xfrm>
          <a:prstGeom prst="rect">
            <a:avLst/>
          </a:prstGeom>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Distortion Energy Theory With Von </a:t>
            </a:r>
            <a:r>
              <a:rPr lang="en-US" dirty="0" err="1" smtClean="0"/>
              <a:t>Mises</a:t>
            </a:r>
            <a:r>
              <a:rPr lang="en-US" dirty="0" smtClean="0"/>
              <a:t> Stress</a:t>
            </a:r>
            <a:endParaRPr lang="en-US" dirty="0"/>
          </a:p>
        </p:txBody>
      </p:sp>
      <p:sp>
        <p:nvSpPr>
          <p:cNvPr id="3" name="Content Placeholder 2"/>
          <p:cNvSpPr>
            <a:spLocks noGrp="1"/>
          </p:cNvSpPr>
          <p:nvPr>
            <p:ph idx="1"/>
          </p:nvPr>
        </p:nvSpPr>
        <p:spPr>
          <a:xfrm>
            <a:off x="381000" y="762000"/>
            <a:ext cx="8382000" cy="5715000"/>
          </a:xfrm>
        </p:spPr>
        <p:txBody>
          <a:bodyPr/>
          <a:lstStyle/>
          <a:p>
            <a:r>
              <a:rPr lang="en-US" dirty="0" smtClean="0"/>
              <a:t>Von </a:t>
            </a:r>
            <a:r>
              <a:rPr lang="en-US" dirty="0" err="1" smtClean="0"/>
              <a:t>Mises</a:t>
            </a:r>
            <a:r>
              <a:rPr lang="en-US" dirty="0" smtClean="0"/>
              <a:t> Stress can be thought of as a single, equivalent, or effective stress for the entire general state of stress in a stress element.</a:t>
            </a:r>
          </a:p>
          <a:p>
            <a:r>
              <a:rPr lang="en-US" dirty="0" smtClean="0"/>
              <a:t>Distortion Energy failure theory simply compares von </a:t>
            </a:r>
            <a:r>
              <a:rPr lang="en-US" dirty="0" err="1" smtClean="0"/>
              <a:t>Mises</a:t>
            </a:r>
            <a:r>
              <a:rPr lang="en-US" dirty="0" smtClean="0"/>
              <a:t> stress to yield strength.</a:t>
            </a:r>
          </a:p>
          <a:p>
            <a:endParaRPr lang="en-US" dirty="0" smtClean="0"/>
          </a:p>
          <a:p>
            <a:r>
              <a:rPr lang="en-US" dirty="0" smtClean="0"/>
              <a:t>Introducing a design factor,</a:t>
            </a:r>
          </a:p>
          <a:p>
            <a:endParaRPr lang="en-US" dirty="0" smtClean="0"/>
          </a:p>
          <a:p>
            <a:endParaRPr lang="en-US" dirty="0" smtClean="0"/>
          </a:p>
          <a:p>
            <a:r>
              <a:rPr lang="en-US" dirty="0" smtClean="0"/>
              <a:t>Expressing as factor of safety,</a:t>
            </a:r>
          </a:p>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 name="Picture 6"/>
          <p:cNvPicPr>
            <a:picLocks noChangeAspect="1" noChangeArrowheads="1"/>
          </p:cNvPicPr>
          <p:nvPr/>
        </p:nvPicPr>
        <p:blipFill>
          <a:blip r:embed="rId3" cstate="print"/>
          <a:srcRect/>
          <a:stretch>
            <a:fillRect/>
          </a:stretch>
        </p:blipFill>
        <p:spPr bwMode="auto">
          <a:xfrm>
            <a:off x="2209800" y="2743200"/>
            <a:ext cx="5943600" cy="471488"/>
          </a:xfrm>
          <a:prstGeom prst="rect">
            <a:avLst/>
          </a:prstGeom>
          <a:noFill/>
          <a:ln w="9525">
            <a:noFill/>
            <a:miter lim="800000"/>
            <a:headEnd/>
            <a:tailEnd/>
          </a:ln>
          <a:effectLst/>
        </p:spPr>
      </p:pic>
      <p:pic>
        <p:nvPicPr>
          <p:cNvPr id="15" name="Picture 8"/>
          <p:cNvPicPr>
            <a:picLocks noChangeAspect="1" noChangeArrowheads="1"/>
          </p:cNvPicPr>
          <p:nvPr/>
        </p:nvPicPr>
        <p:blipFill>
          <a:blip r:embed="rId4" cstate="print"/>
          <a:srcRect/>
          <a:stretch>
            <a:fillRect/>
          </a:stretch>
        </p:blipFill>
        <p:spPr bwMode="auto">
          <a:xfrm>
            <a:off x="2057400" y="3581400"/>
            <a:ext cx="6096000" cy="833438"/>
          </a:xfrm>
          <a:prstGeom prst="rect">
            <a:avLst/>
          </a:prstGeom>
          <a:noFill/>
          <a:ln w="9525">
            <a:noFill/>
            <a:miter lim="800000"/>
            <a:headEnd/>
            <a:tailEnd/>
          </a:ln>
          <a:effectLst/>
        </p:spPr>
      </p:pic>
      <p:graphicFrame>
        <p:nvGraphicFramePr>
          <p:cNvPr id="16" name="Object 15"/>
          <p:cNvGraphicFramePr>
            <a:graphicFrameLocks noChangeAspect="1"/>
          </p:cNvGraphicFramePr>
          <p:nvPr/>
        </p:nvGraphicFramePr>
        <p:xfrm>
          <a:off x="2209800" y="5029200"/>
          <a:ext cx="997527" cy="914400"/>
        </p:xfrm>
        <a:graphic>
          <a:graphicData uri="http://schemas.openxmlformats.org/presentationml/2006/ole">
            <mc:AlternateContent xmlns:mc="http://schemas.openxmlformats.org/markup-compatibility/2006">
              <mc:Choice xmlns:v="urn:schemas-microsoft-com:vml" Requires="v">
                <p:oleObj spid="_x0000_s190471" name="Equation" r:id="rId5" imgW="457200" imgH="419100" progId="Equation.DSMT4">
                  <p:embed/>
                </p:oleObj>
              </mc:Choice>
              <mc:Fallback>
                <p:oleObj name="Equation" r:id="rId5" imgW="457200" imgH="419100" progId="Equation.DSMT4">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5029200"/>
                        <a:ext cx="99752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Examples</a:t>
            </a:r>
            <a:endParaRPr lang="en-US" dirty="0"/>
          </a:p>
        </p:txBody>
      </p:sp>
      <p:sp>
        <p:nvSpPr>
          <p:cNvPr id="3" name="Content Placeholder 2"/>
          <p:cNvSpPr>
            <a:spLocks noGrp="1"/>
          </p:cNvSpPr>
          <p:nvPr>
            <p:ph idx="1"/>
          </p:nvPr>
        </p:nvSpPr>
        <p:spPr>
          <a:xfrm>
            <a:off x="381000" y="4419600"/>
            <a:ext cx="8610600" cy="2438400"/>
          </a:xfrm>
        </p:spPr>
        <p:txBody>
          <a:bodyPr/>
          <a:lstStyle/>
          <a:p>
            <a:r>
              <a:rPr lang="en-US" dirty="0" smtClean="0"/>
              <a:t>Failure of truck driveshaft </a:t>
            </a:r>
            <a:r>
              <a:rPr lang="en-US" dirty="0" err="1" smtClean="0"/>
              <a:t>spline</a:t>
            </a:r>
            <a:r>
              <a:rPr lang="en-US" dirty="0" smtClean="0"/>
              <a:t> due to corrosion fatigue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79202" name="Picture 2"/>
          <p:cNvPicPr>
            <a:picLocks noChangeAspect="1" noChangeArrowheads="1"/>
          </p:cNvPicPr>
          <p:nvPr/>
        </p:nvPicPr>
        <p:blipFill>
          <a:blip r:embed="rId2" cstate="print"/>
          <a:srcRect/>
          <a:stretch>
            <a:fillRect/>
          </a:stretch>
        </p:blipFill>
        <p:spPr bwMode="auto">
          <a:xfrm>
            <a:off x="990600" y="990600"/>
            <a:ext cx="6934200" cy="2886075"/>
          </a:xfrm>
          <a:prstGeom prst="rect">
            <a:avLst/>
          </a:prstGeom>
          <a:noFill/>
          <a:ln w="9525">
            <a:noFill/>
            <a:miter lim="800000"/>
            <a:headEnd/>
            <a:tailEnd/>
          </a:ln>
        </p:spPr>
      </p:pic>
      <p:sp>
        <p:nvSpPr>
          <p:cNvPr id="6" name="TextBox 5"/>
          <p:cNvSpPr txBox="1"/>
          <p:nvPr/>
        </p:nvSpPr>
        <p:spPr>
          <a:xfrm>
            <a:off x="3810000" y="3810000"/>
            <a:ext cx="1752600" cy="461665"/>
          </a:xfrm>
          <a:prstGeom prst="rect">
            <a:avLst/>
          </a:prstGeom>
          <a:noFill/>
        </p:spPr>
        <p:txBody>
          <a:bodyPr wrap="square" rtlCol="0">
            <a:spAutoFit/>
          </a:bodyPr>
          <a:lstStyle/>
          <a:p>
            <a:r>
              <a:rPr lang="en-US" sz="2400" dirty="0" smtClean="0"/>
              <a:t>Fig. 5–1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Octahedral Stresses</a:t>
            </a:r>
            <a:endParaRPr lang="en-US" dirty="0"/>
          </a:p>
        </p:txBody>
      </p:sp>
      <p:sp>
        <p:nvSpPr>
          <p:cNvPr id="3" name="Content Placeholder 2"/>
          <p:cNvSpPr>
            <a:spLocks noGrp="1"/>
          </p:cNvSpPr>
          <p:nvPr>
            <p:ph idx="1"/>
          </p:nvPr>
        </p:nvSpPr>
        <p:spPr>
          <a:xfrm>
            <a:off x="381000" y="838200"/>
            <a:ext cx="8382000" cy="5715000"/>
          </a:xfrm>
        </p:spPr>
        <p:txBody>
          <a:bodyPr/>
          <a:lstStyle/>
          <a:p>
            <a:r>
              <a:rPr lang="en-US" dirty="0" smtClean="0"/>
              <a:t>Same results obtained by evaluating </a:t>
            </a:r>
            <a:r>
              <a:rPr lang="en-US" i="1" dirty="0" smtClean="0"/>
              <a:t>octahedral stresses</a:t>
            </a:r>
            <a:r>
              <a:rPr lang="en-US" dirty="0" smtClean="0"/>
              <a:t>.</a:t>
            </a:r>
          </a:p>
          <a:p>
            <a:r>
              <a:rPr lang="en-US" dirty="0" smtClean="0"/>
              <a:t>Octahedral stresses are identical on 8 surfaces symmetric to the principal stress directions.</a:t>
            </a:r>
          </a:p>
          <a:p>
            <a:r>
              <a:rPr lang="en-US" dirty="0" smtClean="0"/>
              <a:t>Octahedral stresses allow representation of any stress situation with a set of normal and shear stresses.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5562600" y="2667000"/>
            <a:ext cx="3358018" cy="3283064"/>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1219201" y="2895600"/>
            <a:ext cx="3153988" cy="2961058"/>
          </a:xfrm>
          <a:prstGeom prst="rect">
            <a:avLst/>
          </a:prstGeom>
          <a:noFill/>
          <a:ln w="9525">
            <a:noFill/>
            <a:miter lim="800000"/>
            <a:headEnd/>
            <a:tailEnd/>
          </a:ln>
        </p:spPr>
      </p:pic>
      <p:sp>
        <p:nvSpPr>
          <p:cNvPr id="8" name="TextBox 7"/>
          <p:cNvSpPr txBox="1"/>
          <p:nvPr/>
        </p:nvSpPr>
        <p:spPr>
          <a:xfrm>
            <a:off x="914400" y="5906869"/>
            <a:ext cx="3657600" cy="646331"/>
          </a:xfrm>
          <a:prstGeom prst="rect">
            <a:avLst/>
          </a:prstGeom>
          <a:noFill/>
        </p:spPr>
        <p:txBody>
          <a:bodyPr wrap="square" rtlCol="0">
            <a:spAutoFit/>
          </a:bodyPr>
          <a:lstStyle/>
          <a:p>
            <a:r>
              <a:rPr lang="en-US" dirty="0" smtClean="0"/>
              <a:t>Principal stress element with single octahedral plane showing</a:t>
            </a:r>
            <a:endParaRPr lang="en-US" dirty="0"/>
          </a:p>
        </p:txBody>
      </p:sp>
      <p:sp>
        <p:nvSpPr>
          <p:cNvPr id="9" name="TextBox 8"/>
          <p:cNvSpPr txBox="1"/>
          <p:nvPr/>
        </p:nvSpPr>
        <p:spPr>
          <a:xfrm>
            <a:off x="5410200" y="6031468"/>
            <a:ext cx="3733800" cy="369332"/>
          </a:xfrm>
          <a:prstGeom prst="rect">
            <a:avLst/>
          </a:prstGeom>
          <a:noFill/>
        </p:spPr>
        <p:txBody>
          <a:bodyPr wrap="square" rtlCol="0">
            <a:spAutoFit/>
          </a:bodyPr>
          <a:lstStyle/>
          <a:p>
            <a:r>
              <a:rPr lang="en-US" dirty="0" smtClean="0"/>
              <a:t>All 8 octahedral planes showing</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Octahedral Shear Stress</a:t>
            </a:r>
            <a:endParaRPr lang="en-US" dirty="0"/>
          </a:p>
        </p:txBody>
      </p:sp>
      <p:sp>
        <p:nvSpPr>
          <p:cNvPr id="3" name="Content Placeholder 2"/>
          <p:cNvSpPr>
            <a:spLocks noGrp="1"/>
          </p:cNvSpPr>
          <p:nvPr>
            <p:ph idx="1"/>
          </p:nvPr>
        </p:nvSpPr>
        <p:spPr>
          <a:xfrm>
            <a:off x="381000" y="838200"/>
            <a:ext cx="8229600" cy="1295400"/>
          </a:xfrm>
        </p:spPr>
        <p:txBody>
          <a:bodyPr/>
          <a:lstStyle/>
          <a:p>
            <a:r>
              <a:rPr lang="en-US" dirty="0" smtClean="0"/>
              <a:t>Octahedral normal stresses are normal to the octahedral surfaces, and are equal to the average of the principal stresses.</a:t>
            </a:r>
          </a:p>
          <a:p>
            <a:r>
              <a:rPr lang="en-US" dirty="0" smtClean="0"/>
              <a:t>Octahedral shear stresses lie on the octahedral surfaces.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762000" y="2133600"/>
            <a:ext cx="8077200" cy="64698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2743200" y="2895600"/>
            <a:ext cx="3358018" cy="3283064"/>
          </a:xfrm>
          <a:prstGeom prst="rect">
            <a:avLst/>
          </a:prstGeom>
          <a:noFill/>
          <a:ln w="9525">
            <a:noFill/>
            <a:miter lim="800000"/>
            <a:headEnd/>
            <a:tailEnd/>
          </a:ln>
        </p:spPr>
      </p:pic>
      <p:sp>
        <p:nvSpPr>
          <p:cNvPr id="7" name="TextBox 6"/>
          <p:cNvSpPr txBox="1"/>
          <p:nvPr/>
        </p:nvSpPr>
        <p:spPr>
          <a:xfrm>
            <a:off x="3352800" y="6096000"/>
            <a:ext cx="1752600" cy="461665"/>
          </a:xfrm>
          <a:prstGeom prst="rect">
            <a:avLst/>
          </a:prstGeom>
          <a:noFill/>
        </p:spPr>
        <p:txBody>
          <a:bodyPr wrap="square" rtlCol="0">
            <a:spAutoFit/>
          </a:bodyPr>
          <a:lstStyle/>
          <a:p>
            <a:r>
              <a:rPr lang="en-US" sz="2400" dirty="0" smtClean="0"/>
              <a:t>Fig. 5–10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Octahedral Shear Stress Failure Theory</a:t>
            </a:r>
            <a:endParaRPr lang="en-US" dirty="0"/>
          </a:p>
        </p:txBody>
      </p:sp>
      <p:sp>
        <p:nvSpPr>
          <p:cNvPr id="3" name="Content Placeholder 2"/>
          <p:cNvSpPr>
            <a:spLocks noGrp="1"/>
          </p:cNvSpPr>
          <p:nvPr>
            <p:ph idx="1"/>
          </p:nvPr>
        </p:nvSpPr>
        <p:spPr>
          <a:xfrm>
            <a:off x="381000" y="838200"/>
            <a:ext cx="8382000" cy="5715000"/>
          </a:xfrm>
        </p:spPr>
        <p:txBody>
          <a:bodyPr/>
          <a:lstStyle/>
          <a:p>
            <a:r>
              <a:rPr lang="en-US" dirty="0" smtClean="0"/>
              <a:t>Theory:  Yielding begins when the </a:t>
            </a:r>
            <a:r>
              <a:rPr lang="en-US" i="1" dirty="0" smtClean="0"/>
              <a:t>octahedral shear stress</a:t>
            </a:r>
            <a:r>
              <a:rPr lang="en-US" dirty="0" smtClean="0"/>
              <a:t> in a stress element exceeds </a:t>
            </a:r>
            <a:r>
              <a:rPr lang="en-US" dirty="0" smtClean="0">
                <a:solidFill>
                  <a:srgbClr val="FF0000"/>
                </a:solidFill>
              </a:rPr>
              <a:t>the octahedral shear stress in a tension test specimen at yielding</a:t>
            </a:r>
            <a:r>
              <a:rPr lang="en-US" dirty="0" smtClean="0"/>
              <a:t>.</a:t>
            </a:r>
          </a:p>
          <a:p>
            <a:r>
              <a:rPr lang="en-US" dirty="0" smtClean="0"/>
              <a:t>The octahedral shear stress is</a:t>
            </a:r>
          </a:p>
          <a:p>
            <a:endParaRPr lang="en-US" dirty="0" smtClean="0"/>
          </a:p>
          <a:p>
            <a:endParaRPr lang="en-US" dirty="0" smtClean="0"/>
          </a:p>
          <a:p>
            <a:r>
              <a:rPr lang="en-US" dirty="0" smtClean="0"/>
              <a:t>For a tension test specimen at yielding, </a:t>
            </a:r>
            <a:r>
              <a:rPr lang="en-US" i="1" dirty="0" smtClean="0">
                <a:latin typeface="Symbol" pitchFamily="18" charset="2"/>
              </a:rPr>
              <a:t>s</a:t>
            </a:r>
            <a:r>
              <a:rPr lang="en-US" baseline="-25000" dirty="0" smtClean="0"/>
              <a:t>1</a:t>
            </a:r>
            <a:r>
              <a:rPr lang="en-US" dirty="0" smtClean="0"/>
              <a:t> = </a:t>
            </a:r>
            <a:r>
              <a:rPr lang="en-US" i="1" dirty="0" err="1" smtClean="0"/>
              <a:t>S</a:t>
            </a:r>
            <a:r>
              <a:rPr lang="en-US" i="1" baseline="-25000" dirty="0" err="1" smtClean="0"/>
              <a:t>y</a:t>
            </a:r>
            <a:r>
              <a:rPr lang="en-US" i="1" baseline="-25000" dirty="0" smtClean="0"/>
              <a:t> </a:t>
            </a:r>
            <a:r>
              <a:rPr lang="en-US" dirty="0" smtClean="0"/>
              <a:t>, </a:t>
            </a:r>
            <a:r>
              <a:rPr lang="en-US" i="1" dirty="0" smtClean="0">
                <a:latin typeface="Symbol" pitchFamily="18" charset="2"/>
              </a:rPr>
              <a:t>s</a:t>
            </a:r>
            <a:r>
              <a:rPr lang="en-US" baseline="-25000" dirty="0" smtClean="0"/>
              <a:t>2</a:t>
            </a:r>
            <a:r>
              <a:rPr lang="en-US" dirty="0" smtClean="0"/>
              <a:t> = </a:t>
            </a:r>
            <a:r>
              <a:rPr lang="en-US" i="1" dirty="0" smtClean="0">
                <a:latin typeface="Symbol" pitchFamily="18" charset="2"/>
              </a:rPr>
              <a:t>s</a:t>
            </a:r>
            <a:r>
              <a:rPr lang="en-US" baseline="-25000" dirty="0" smtClean="0"/>
              <a:t>3</a:t>
            </a:r>
            <a:r>
              <a:rPr lang="en-US" dirty="0" smtClean="0"/>
              <a:t> = 0.   Substituting into Eq. (5–16),</a:t>
            </a:r>
          </a:p>
          <a:p>
            <a:endParaRPr lang="en-US" dirty="0" smtClean="0"/>
          </a:p>
          <a:p>
            <a:endParaRPr lang="en-US" dirty="0" smtClean="0"/>
          </a:p>
          <a:p>
            <a:r>
              <a:rPr lang="en-US" dirty="0" smtClean="0"/>
              <a:t>The theory predicts failure when Eq. (5–16) exceeds </a:t>
            </a:r>
            <a:br>
              <a:rPr lang="en-US" dirty="0" smtClean="0"/>
            </a:br>
            <a:r>
              <a:rPr lang="en-US" dirty="0" smtClean="0"/>
              <a:t>Eq. (5–17).  This condition reduces to</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314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362200"/>
            <a:ext cx="839152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14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225" y="4114800"/>
            <a:ext cx="59721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14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750" y="5791200"/>
            <a:ext cx="823912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Failure Theory in Terms of von </a:t>
            </a:r>
            <a:r>
              <a:rPr lang="en-US" dirty="0" err="1" smtClean="0"/>
              <a:t>Mises</a:t>
            </a:r>
            <a:r>
              <a:rPr lang="en-US" dirty="0" smtClean="0"/>
              <a:t> Stress</a:t>
            </a:r>
            <a:endParaRPr lang="en-US" dirty="0"/>
          </a:p>
        </p:txBody>
      </p:sp>
      <p:sp>
        <p:nvSpPr>
          <p:cNvPr id="3" name="Content Placeholder 2"/>
          <p:cNvSpPr>
            <a:spLocks noGrp="1"/>
          </p:cNvSpPr>
          <p:nvPr>
            <p:ph idx="1"/>
          </p:nvPr>
        </p:nvSpPr>
        <p:spPr>
          <a:xfrm>
            <a:off x="381000" y="838200"/>
            <a:ext cx="8458200" cy="5562600"/>
          </a:xfrm>
        </p:spPr>
        <p:txBody>
          <a:bodyPr>
            <a:normAutofit/>
          </a:bodyPr>
          <a:lstStyle/>
          <a:p>
            <a:r>
              <a:rPr lang="en-US" dirty="0" smtClean="0"/>
              <a:t>Equation is identical to Eq. (5–10) from Distortion Energy approach</a:t>
            </a:r>
          </a:p>
          <a:p>
            <a:r>
              <a:rPr lang="en-US" dirty="0" smtClean="0"/>
              <a:t>Identical conclusion for:</a:t>
            </a:r>
          </a:p>
          <a:p>
            <a:pPr lvl="1"/>
            <a:r>
              <a:rPr lang="en-US" dirty="0" smtClean="0"/>
              <a:t>Distortion Energy </a:t>
            </a:r>
          </a:p>
          <a:p>
            <a:pPr lvl="1"/>
            <a:r>
              <a:rPr lang="en-US" dirty="0" smtClean="0"/>
              <a:t>Octahedral Shear Stress</a:t>
            </a:r>
          </a:p>
          <a:p>
            <a:pPr lvl="1"/>
            <a:r>
              <a:rPr lang="en-US" dirty="0" smtClean="0"/>
              <a:t>Shear Energy</a:t>
            </a:r>
          </a:p>
          <a:p>
            <a:pPr lvl="1"/>
            <a:r>
              <a:rPr lang="en-US" dirty="0" smtClean="0"/>
              <a:t>Von </a:t>
            </a:r>
            <a:r>
              <a:rPr lang="en-US" dirty="0" err="1" smtClean="0"/>
              <a:t>Mises</a:t>
            </a:r>
            <a:endParaRPr lang="en-US" dirty="0" smtClean="0"/>
          </a:p>
          <a:p>
            <a:pPr lvl="1"/>
            <a:r>
              <a:rPr lang="en-US" dirty="0" smtClean="0"/>
              <a:t>Von </a:t>
            </a:r>
            <a:r>
              <a:rPr lang="en-US" dirty="0" err="1" smtClean="0"/>
              <a:t>Mises</a:t>
            </a:r>
            <a:r>
              <a:rPr lang="en-US" dirty="0" smtClean="0"/>
              <a:t> – </a:t>
            </a:r>
            <a:r>
              <a:rPr lang="en-US" dirty="0" err="1" smtClean="0"/>
              <a:t>Hencky</a:t>
            </a: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191490" name="Object 2"/>
          <p:cNvGraphicFramePr>
            <a:graphicFrameLocks noChangeAspect="1"/>
          </p:cNvGraphicFramePr>
          <p:nvPr/>
        </p:nvGraphicFramePr>
        <p:xfrm>
          <a:off x="3962400" y="4800600"/>
          <a:ext cx="996950" cy="914400"/>
        </p:xfrm>
        <a:graphic>
          <a:graphicData uri="http://schemas.openxmlformats.org/presentationml/2006/ole">
            <mc:AlternateContent xmlns:mc="http://schemas.openxmlformats.org/markup-compatibility/2006">
              <mc:Choice xmlns:v="urn:schemas-microsoft-com:vml" Requires="v">
                <p:oleObj spid="_x0000_s191495" name="Equation" r:id="rId3" imgW="457200" imgH="419100" progId="Equation.DSMT4">
                  <p:embed/>
                </p:oleObj>
              </mc:Choice>
              <mc:Fallback>
                <p:oleObj name="Equation" r:id="rId3" imgW="457200" imgH="419100" progId="Equation.DSMT4">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800600"/>
                        <a:ext cx="9969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DE Theory Compared to Experimental Data</a:t>
            </a:r>
            <a:endParaRPr lang="en-US" dirty="0"/>
          </a:p>
        </p:txBody>
      </p:sp>
      <p:sp>
        <p:nvSpPr>
          <p:cNvPr id="3" name="Content Placeholder 2"/>
          <p:cNvSpPr>
            <a:spLocks noGrp="1"/>
          </p:cNvSpPr>
          <p:nvPr>
            <p:ph idx="1"/>
          </p:nvPr>
        </p:nvSpPr>
        <p:spPr>
          <a:xfrm>
            <a:off x="381000" y="838200"/>
            <a:ext cx="3886200" cy="6019800"/>
          </a:xfrm>
        </p:spPr>
        <p:txBody>
          <a:bodyPr/>
          <a:lstStyle/>
          <a:p>
            <a:r>
              <a:rPr lang="en-US" dirty="0" smtClean="0"/>
              <a:t>Plot von </a:t>
            </a:r>
            <a:r>
              <a:rPr lang="en-US" dirty="0" err="1" smtClean="0"/>
              <a:t>Mises</a:t>
            </a:r>
            <a:r>
              <a:rPr lang="en-US" dirty="0" smtClean="0"/>
              <a:t> stress on principal stress axes to compare to experimental data (and to other failure theories)</a:t>
            </a:r>
          </a:p>
          <a:p>
            <a:r>
              <a:rPr lang="en-US" dirty="0" smtClean="0"/>
              <a:t>DE curve is </a:t>
            </a:r>
            <a:r>
              <a:rPr lang="en-US" i="1" dirty="0" smtClean="0"/>
              <a:t>typical</a:t>
            </a:r>
            <a:r>
              <a:rPr lang="en-US" dirty="0" smtClean="0"/>
              <a:t> of data</a:t>
            </a:r>
          </a:p>
          <a:p>
            <a:r>
              <a:rPr lang="en-US" dirty="0" smtClean="0"/>
              <a:t>Note that </a:t>
            </a:r>
            <a:r>
              <a:rPr lang="en-US" i="1" dirty="0" smtClean="0"/>
              <a:t>typical</a:t>
            </a:r>
            <a:r>
              <a:rPr lang="en-US" dirty="0" smtClean="0"/>
              <a:t> equates to a 50% reliability from a design perspective</a:t>
            </a:r>
          </a:p>
          <a:p>
            <a:r>
              <a:rPr lang="en-US" dirty="0" smtClean="0"/>
              <a:t>Commonly used for analysis situations</a:t>
            </a:r>
          </a:p>
          <a:p>
            <a:r>
              <a:rPr lang="en-US" dirty="0" smtClean="0"/>
              <a:t>MSS theory useful for design situations where higher reliability is desired</a:t>
            </a:r>
          </a:p>
          <a:p>
            <a:pPr>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15"/>
          <p:cNvPicPr>
            <a:picLocks noChangeAspect="1" noChangeArrowheads="1"/>
          </p:cNvPicPr>
          <p:nvPr/>
        </p:nvPicPr>
        <p:blipFill>
          <a:blip r:embed="rId2" cstate="print"/>
          <a:srcRect t="3807" r="21261"/>
          <a:stretch>
            <a:fillRect/>
          </a:stretch>
        </p:blipFill>
        <p:spPr bwMode="auto">
          <a:xfrm>
            <a:off x="4346439" y="762000"/>
            <a:ext cx="4797561" cy="4648200"/>
          </a:xfrm>
          <a:prstGeom prst="rect">
            <a:avLst/>
          </a:prstGeom>
          <a:noFill/>
        </p:spPr>
      </p:pic>
      <p:sp>
        <p:nvSpPr>
          <p:cNvPr id="6" name="TextBox 5"/>
          <p:cNvSpPr txBox="1"/>
          <p:nvPr/>
        </p:nvSpPr>
        <p:spPr>
          <a:xfrm>
            <a:off x="5791200" y="5486400"/>
            <a:ext cx="1752600" cy="461665"/>
          </a:xfrm>
          <a:prstGeom prst="rect">
            <a:avLst/>
          </a:prstGeom>
          <a:noFill/>
        </p:spPr>
        <p:txBody>
          <a:bodyPr wrap="square" rtlCol="0">
            <a:spAutoFit/>
          </a:bodyPr>
          <a:lstStyle/>
          <a:p>
            <a:r>
              <a:rPr lang="en-US" sz="2400" dirty="0" smtClean="0"/>
              <a:t>Fig. 5–15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bud29281_0509"/>
          <p:cNvPicPr>
            <a:picLocks noChangeAspect="1" noChangeArrowheads="1"/>
          </p:cNvPicPr>
          <p:nvPr/>
        </p:nvPicPr>
        <p:blipFill>
          <a:blip r:embed="rId2" cstate="print"/>
          <a:srcRect t="7987"/>
          <a:stretch>
            <a:fillRect/>
          </a:stretch>
        </p:blipFill>
        <p:spPr bwMode="auto">
          <a:xfrm>
            <a:off x="1806266" y="3124200"/>
            <a:ext cx="5356534" cy="3733800"/>
          </a:xfrm>
          <a:prstGeom prst="rect">
            <a:avLst/>
          </a:prstGeom>
          <a:noFill/>
        </p:spPr>
      </p:pic>
      <p:sp>
        <p:nvSpPr>
          <p:cNvPr id="2" name="Title 1"/>
          <p:cNvSpPr>
            <a:spLocks noGrp="1"/>
          </p:cNvSpPr>
          <p:nvPr>
            <p:ph type="title"/>
          </p:nvPr>
        </p:nvSpPr>
        <p:spPr/>
        <p:txBody>
          <a:bodyPr/>
          <a:lstStyle/>
          <a:p>
            <a:r>
              <a:rPr lang="en-US" dirty="0" smtClean="0"/>
              <a:t>Shear Strength Predictions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3" name="Content Placeholder 2"/>
          <p:cNvSpPr>
            <a:spLocks noGrp="1"/>
          </p:cNvSpPr>
          <p:nvPr>
            <p:ph idx="1"/>
          </p:nvPr>
        </p:nvSpPr>
        <p:spPr>
          <a:xfrm>
            <a:off x="381000" y="695325"/>
            <a:ext cx="8534400" cy="2971800"/>
          </a:xfrm>
        </p:spPr>
        <p:txBody>
          <a:bodyPr>
            <a:normAutofit/>
          </a:bodyPr>
          <a:lstStyle/>
          <a:p>
            <a:r>
              <a:rPr lang="en-US" dirty="0" smtClean="0"/>
              <a:t>For pure shear loading, Mohr’s circle shows that </a:t>
            </a:r>
            <a:r>
              <a:rPr lang="en-US" i="1" dirty="0" err="1" smtClean="0">
                <a:latin typeface="Symbol" pitchFamily="18" charset="2"/>
              </a:rPr>
              <a:t>s</a:t>
            </a:r>
            <a:r>
              <a:rPr lang="en-US" i="1" baseline="-25000" dirty="0" err="1" smtClean="0"/>
              <a:t>A</a:t>
            </a:r>
            <a:r>
              <a:rPr lang="en-US" i="1" dirty="0" smtClean="0"/>
              <a:t> = −</a:t>
            </a:r>
            <a:r>
              <a:rPr lang="en-US" i="1" dirty="0" err="1" smtClean="0">
                <a:latin typeface="Symbol" pitchFamily="18" charset="2"/>
              </a:rPr>
              <a:t>s</a:t>
            </a:r>
            <a:r>
              <a:rPr lang="en-US" i="1" baseline="-25000" dirty="0" err="1" smtClean="0"/>
              <a:t>B</a:t>
            </a:r>
            <a:r>
              <a:rPr lang="en-US" i="1" dirty="0" smtClean="0"/>
              <a:t> = </a:t>
            </a:r>
            <a:r>
              <a:rPr lang="en-US" i="1" dirty="0" smtClean="0">
                <a:latin typeface="Symbol" pitchFamily="18" charset="2"/>
              </a:rPr>
              <a:t>t</a:t>
            </a:r>
          </a:p>
          <a:p>
            <a:r>
              <a:rPr lang="en-US" dirty="0" smtClean="0"/>
              <a:t>Plotting this equation on principal stress axes gives load line for pure shear case</a:t>
            </a:r>
          </a:p>
          <a:p>
            <a:r>
              <a:rPr lang="en-US" dirty="0" smtClean="0"/>
              <a:t>Intersection of pure shear load line with failure curve indicates shear strength has been reached</a:t>
            </a:r>
          </a:p>
          <a:p>
            <a:r>
              <a:rPr lang="en-US" dirty="0" smtClean="0"/>
              <a:t>Each failure theory predicts shear strength to be some fraction of normal strength</a:t>
            </a:r>
            <a:endParaRPr lang="en-US" dirty="0"/>
          </a:p>
        </p:txBody>
      </p:sp>
      <p:sp>
        <p:nvSpPr>
          <p:cNvPr id="6" name="TextBox 5"/>
          <p:cNvSpPr txBox="1"/>
          <p:nvPr/>
        </p:nvSpPr>
        <p:spPr>
          <a:xfrm>
            <a:off x="1143000" y="6396335"/>
            <a:ext cx="1752600" cy="461665"/>
          </a:xfrm>
          <a:prstGeom prst="rect">
            <a:avLst/>
          </a:prstGeom>
          <a:noFill/>
        </p:spPr>
        <p:txBody>
          <a:bodyPr wrap="square" rtlCol="0">
            <a:spAutoFit/>
          </a:bodyPr>
          <a:lstStyle/>
          <a:p>
            <a:r>
              <a:rPr lang="en-US" sz="2400" dirty="0" smtClean="0"/>
              <a:t>Fig. 5–9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bud29281_0509"/>
          <p:cNvPicPr>
            <a:picLocks noChangeAspect="1" noChangeArrowheads="1"/>
          </p:cNvPicPr>
          <p:nvPr/>
        </p:nvPicPr>
        <p:blipFill>
          <a:blip r:embed="rId2" cstate="print"/>
          <a:srcRect t="7987"/>
          <a:stretch>
            <a:fillRect/>
          </a:stretch>
        </p:blipFill>
        <p:spPr bwMode="auto">
          <a:xfrm>
            <a:off x="1371600" y="2514600"/>
            <a:ext cx="5356534" cy="3733800"/>
          </a:xfrm>
          <a:prstGeom prst="rect">
            <a:avLst/>
          </a:prstGeom>
          <a:noFill/>
        </p:spPr>
      </p:pic>
      <p:sp>
        <p:nvSpPr>
          <p:cNvPr id="2" name="Title 1"/>
          <p:cNvSpPr>
            <a:spLocks noGrp="1"/>
          </p:cNvSpPr>
          <p:nvPr>
            <p:ph type="title"/>
          </p:nvPr>
        </p:nvSpPr>
        <p:spPr/>
        <p:txBody>
          <a:bodyPr/>
          <a:lstStyle/>
          <a:p>
            <a:r>
              <a:rPr lang="en-US" dirty="0" smtClean="0"/>
              <a:t>Shear Strength Predictions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3" name="Content Placeholder 2"/>
          <p:cNvSpPr>
            <a:spLocks noGrp="1"/>
          </p:cNvSpPr>
          <p:nvPr>
            <p:ph idx="1"/>
          </p:nvPr>
        </p:nvSpPr>
        <p:spPr>
          <a:xfrm>
            <a:off x="381000" y="695325"/>
            <a:ext cx="8534400" cy="828675"/>
          </a:xfrm>
        </p:spPr>
        <p:txBody>
          <a:bodyPr>
            <a:normAutofit/>
          </a:bodyPr>
          <a:lstStyle/>
          <a:p>
            <a:r>
              <a:rPr lang="en-US" dirty="0" smtClean="0"/>
              <a:t>For MSS theory, intersecting pure shear load line with failure line [Eq. (5–5)] results in</a:t>
            </a:r>
            <a:endParaRPr lang="en-US" dirty="0"/>
          </a:p>
        </p:txBody>
      </p:sp>
      <p:sp>
        <p:nvSpPr>
          <p:cNvPr id="7" name="TextBox 6"/>
          <p:cNvSpPr txBox="1"/>
          <p:nvPr/>
        </p:nvSpPr>
        <p:spPr>
          <a:xfrm>
            <a:off x="2286000" y="6248400"/>
            <a:ext cx="1752600" cy="461665"/>
          </a:xfrm>
          <a:prstGeom prst="rect">
            <a:avLst/>
          </a:prstGeom>
          <a:noFill/>
        </p:spPr>
        <p:txBody>
          <a:bodyPr wrap="square" rtlCol="0">
            <a:spAutoFit/>
          </a:bodyPr>
          <a:lstStyle/>
          <a:p>
            <a:r>
              <a:rPr lang="en-US" sz="2400" dirty="0" smtClean="0"/>
              <a:t>Fig. 5–9</a:t>
            </a:r>
          </a:p>
        </p:txBody>
      </p:sp>
      <p:pic>
        <p:nvPicPr>
          <p:cNvPr id="2324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752600"/>
            <a:ext cx="58197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bud29281_0509"/>
          <p:cNvPicPr>
            <a:picLocks noChangeAspect="1" noChangeArrowheads="1"/>
          </p:cNvPicPr>
          <p:nvPr/>
        </p:nvPicPr>
        <p:blipFill>
          <a:blip r:embed="rId2" cstate="print"/>
          <a:srcRect t="7987"/>
          <a:stretch>
            <a:fillRect/>
          </a:stretch>
        </p:blipFill>
        <p:spPr bwMode="auto">
          <a:xfrm>
            <a:off x="1295400" y="3048000"/>
            <a:ext cx="5356534" cy="3733800"/>
          </a:xfrm>
          <a:prstGeom prst="rect">
            <a:avLst/>
          </a:prstGeom>
          <a:noFill/>
        </p:spPr>
      </p:pic>
      <p:sp>
        <p:nvSpPr>
          <p:cNvPr id="2" name="Title 1"/>
          <p:cNvSpPr>
            <a:spLocks noGrp="1"/>
          </p:cNvSpPr>
          <p:nvPr>
            <p:ph type="title"/>
          </p:nvPr>
        </p:nvSpPr>
        <p:spPr/>
        <p:txBody>
          <a:bodyPr/>
          <a:lstStyle/>
          <a:p>
            <a:r>
              <a:rPr lang="en-US" dirty="0" smtClean="0"/>
              <a:t>Shear Strength Predictions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3" name="Content Placeholder 2"/>
          <p:cNvSpPr>
            <a:spLocks noGrp="1"/>
          </p:cNvSpPr>
          <p:nvPr>
            <p:ph idx="1"/>
          </p:nvPr>
        </p:nvSpPr>
        <p:spPr>
          <a:xfrm>
            <a:off x="381000" y="695325"/>
            <a:ext cx="8534400" cy="2352675"/>
          </a:xfrm>
        </p:spPr>
        <p:txBody>
          <a:bodyPr>
            <a:normAutofit/>
          </a:bodyPr>
          <a:lstStyle/>
          <a:p>
            <a:r>
              <a:rPr lang="en-US" dirty="0" smtClean="0"/>
              <a:t>For DE theory, intersection pure shear load line with failure curve [Eq. (5–11)] gives</a:t>
            </a:r>
          </a:p>
          <a:p>
            <a:endParaRPr lang="en-US" dirty="0" smtClean="0"/>
          </a:p>
          <a:p>
            <a:endParaRPr lang="en-US" dirty="0" smtClean="0"/>
          </a:p>
          <a:p>
            <a:r>
              <a:rPr lang="en-US" dirty="0" smtClean="0"/>
              <a:t>Therefore, DE theory predicts shear strength as </a:t>
            </a:r>
            <a:endParaRPr lang="en-US" dirty="0"/>
          </a:p>
        </p:txBody>
      </p:sp>
      <p:sp>
        <p:nvSpPr>
          <p:cNvPr id="9" name="TextBox 8"/>
          <p:cNvSpPr txBox="1"/>
          <p:nvPr/>
        </p:nvSpPr>
        <p:spPr>
          <a:xfrm>
            <a:off x="533400" y="6396335"/>
            <a:ext cx="1752600" cy="461665"/>
          </a:xfrm>
          <a:prstGeom prst="rect">
            <a:avLst/>
          </a:prstGeom>
          <a:noFill/>
        </p:spPr>
        <p:txBody>
          <a:bodyPr wrap="square" rtlCol="0">
            <a:spAutoFit/>
          </a:bodyPr>
          <a:lstStyle/>
          <a:p>
            <a:r>
              <a:rPr lang="en-US" sz="2400" dirty="0" smtClean="0"/>
              <a:t>Fig. 5–9</a:t>
            </a:r>
          </a:p>
        </p:txBody>
      </p:sp>
      <p:pic>
        <p:nvPicPr>
          <p:cNvPr id="2334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850" y="1485900"/>
            <a:ext cx="78867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34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819400"/>
            <a:ext cx="60483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a:t>
            </a:r>
            <a:r>
              <a:rPr lang="en-US" dirty="0"/>
              <a:t>–</a:t>
            </a:r>
            <a:r>
              <a:rPr lang="en-US" dirty="0" smtClean="0"/>
              <a:t>1</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1.jpg"/>
          <p:cNvPicPr>
            <a:picLocks noChangeAspect="1"/>
          </p:cNvPicPr>
          <p:nvPr/>
        </p:nvPicPr>
        <p:blipFill>
          <a:blip r:embed="rId2" cstate="print"/>
          <a:stretch>
            <a:fillRect/>
          </a:stretch>
        </p:blipFill>
        <p:spPr>
          <a:xfrm>
            <a:off x="762000" y="838200"/>
            <a:ext cx="7987086" cy="327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5–1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5-1(1).jpg"/>
          <p:cNvPicPr>
            <a:picLocks noChangeAspect="1"/>
          </p:cNvPicPr>
          <p:nvPr/>
        </p:nvPicPr>
        <p:blipFill>
          <a:blip r:embed="rId2" cstate="print"/>
          <a:stretch>
            <a:fillRect/>
          </a:stretch>
        </p:blipFill>
        <p:spPr>
          <a:xfrm>
            <a:off x="838199" y="914400"/>
            <a:ext cx="7852051" cy="2971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Examples</a:t>
            </a:r>
            <a:endParaRPr lang="en-US" dirty="0"/>
          </a:p>
        </p:txBody>
      </p:sp>
      <p:sp>
        <p:nvSpPr>
          <p:cNvPr id="3" name="Content Placeholder 2"/>
          <p:cNvSpPr>
            <a:spLocks noGrp="1"/>
          </p:cNvSpPr>
          <p:nvPr>
            <p:ph idx="1"/>
          </p:nvPr>
        </p:nvSpPr>
        <p:spPr>
          <a:xfrm>
            <a:off x="381000" y="4267200"/>
            <a:ext cx="8610600" cy="2590800"/>
          </a:xfrm>
        </p:spPr>
        <p:txBody>
          <a:bodyPr/>
          <a:lstStyle/>
          <a:p>
            <a:r>
              <a:rPr lang="en-US" dirty="0" smtClean="0"/>
              <a:t>Impact failure of a lawn-mower blade driver hub.</a:t>
            </a:r>
          </a:p>
          <a:p>
            <a:r>
              <a:rPr lang="en-US" dirty="0" smtClean="0"/>
              <a:t>The blade impacted a surveying pipe marker.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0226" name="Picture 2"/>
          <p:cNvPicPr>
            <a:picLocks noChangeAspect="1" noChangeArrowheads="1"/>
          </p:cNvPicPr>
          <p:nvPr/>
        </p:nvPicPr>
        <p:blipFill>
          <a:blip r:embed="rId2" cstate="print"/>
          <a:srcRect/>
          <a:stretch>
            <a:fillRect/>
          </a:stretch>
        </p:blipFill>
        <p:spPr bwMode="auto">
          <a:xfrm>
            <a:off x="2743200" y="762000"/>
            <a:ext cx="3552825" cy="2857500"/>
          </a:xfrm>
          <a:prstGeom prst="rect">
            <a:avLst/>
          </a:prstGeom>
          <a:noFill/>
          <a:ln w="9525">
            <a:noFill/>
            <a:miter lim="800000"/>
            <a:headEnd/>
            <a:tailEnd/>
          </a:ln>
        </p:spPr>
      </p:pic>
      <p:sp>
        <p:nvSpPr>
          <p:cNvPr id="7" name="TextBox 6"/>
          <p:cNvSpPr txBox="1"/>
          <p:nvPr/>
        </p:nvSpPr>
        <p:spPr>
          <a:xfrm>
            <a:off x="3657600" y="3505200"/>
            <a:ext cx="1752600" cy="461665"/>
          </a:xfrm>
          <a:prstGeom prst="rect">
            <a:avLst/>
          </a:prstGeom>
          <a:noFill/>
        </p:spPr>
        <p:txBody>
          <a:bodyPr wrap="square" rtlCol="0">
            <a:spAutoFit/>
          </a:bodyPr>
          <a:lstStyle/>
          <a:p>
            <a:r>
              <a:rPr lang="en-US" sz="2400" dirty="0" smtClean="0"/>
              <a:t>Fig. 5–2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1(2).jpg"/>
          <p:cNvPicPr>
            <a:picLocks noChangeAspect="1"/>
          </p:cNvPicPr>
          <p:nvPr/>
        </p:nvPicPr>
        <p:blipFill>
          <a:blip r:embed="rId2" cstate="print"/>
          <a:stretch>
            <a:fillRect/>
          </a:stretch>
        </p:blipFill>
        <p:spPr>
          <a:xfrm>
            <a:off x="762000" y="838200"/>
            <a:ext cx="7978389" cy="1524000"/>
          </a:xfrm>
          <a:prstGeom prst="rect">
            <a:avLst/>
          </a:prstGeom>
        </p:spPr>
      </p:pic>
      <p:pic>
        <p:nvPicPr>
          <p:cNvPr id="8" name="Picture 7" descr="Ex 5-1(3).jpg"/>
          <p:cNvPicPr>
            <a:picLocks noChangeAspect="1"/>
          </p:cNvPicPr>
          <p:nvPr/>
        </p:nvPicPr>
        <p:blipFill>
          <a:blip r:embed="rId3" cstate="print"/>
          <a:stretch>
            <a:fillRect/>
          </a:stretch>
        </p:blipFill>
        <p:spPr>
          <a:xfrm>
            <a:off x="762000" y="2438400"/>
            <a:ext cx="8001000" cy="1384323"/>
          </a:xfrm>
          <a:prstGeom prst="rect">
            <a:avLst/>
          </a:prstGeom>
        </p:spPr>
      </p:pic>
      <p:pic>
        <p:nvPicPr>
          <p:cNvPr id="6" name="Picture 5" descr="Ex 5-1(3).jpg"/>
          <p:cNvPicPr>
            <a:picLocks noChangeAspect="1"/>
          </p:cNvPicPr>
          <p:nvPr/>
        </p:nvPicPr>
        <p:blipFill>
          <a:blip r:embed="rId3" cstate="print"/>
          <a:stretch>
            <a:fillRect/>
          </a:stretch>
        </p:blipFill>
        <p:spPr>
          <a:xfrm>
            <a:off x="762000" y="2362200"/>
            <a:ext cx="8001000" cy="138432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1(4).jpg"/>
          <p:cNvPicPr>
            <a:picLocks noChangeAspect="1"/>
          </p:cNvPicPr>
          <p:nvPr/>
        </p:nvPicPr>
        <p:blipFill>
          <a:blip r:embed="rId2" cstate="print"/>
          <a:stretch>
            <a:fillRect/>
          </a:stretch>
        </p:blipFill>
        <p:spPr>
          <a:xfrm>
            <a:off x="609600" y="914400"/>
            <a:ext cx="8153400" cy="281775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8" name="Picture 7" descr="Ex 5-1(5).jpg"/>
          <p:cNvPicPr>
            <a:picLocks noChangeAspect="1"/>
          </p:cNvPicPr>
          <p:nvPr/>
        </p:nvPicPr>
        <p:blipFill>
          <a:blip r:embed="rId2" cstate="print"/>
          <a:stretch>
            <a:fillRect/>
          </a:stretch>
        </p:blipFill>
        <p:spPr>
          <a:xfrm>
            <a:off x="685800" y="838200"/>
            <a:ext cx="7978140" cy="2743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1(6).jpg"/>
          <p:cNvPicPr>
            <a:picLocks noChangeAspect="1"/>
          </p:cNvPicPr>
          <p:nvPr/>
        </p:nvPicPr>
        <p:blipFill>
          <a:blip r:embed="rId2" cstate="print"/>
          <a:stretch>
            <a:fillRect/>
          </a:stretch>
        </p:blipFill>
        <p:spPr>
          <a:xfrm>
            <a:off x="685800" y="838200"/>
            <a:ext cx="8001000" cy="362937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5–1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1752600" y="6396335"/>
            <a:ext cx="1752600" cy="461665"/>
          </a:xfrm>
          <a:prstGeom prst="rect">
            <a:avLst/>
          </a:prstGeom>
          <a:noFill/>
        </p:spPr>
        <p:txBody>
          <a:bodyPr wrap="square" rtlCol="0">
            <a:spAutoFit/>
          </a:bodyPr>
          <a:lstStyle/>
          <a:p>
            <a:r>
              <a:rPr lang="en-US" sz="2400" dirty="0" smtClean="0"/>
              <a:t>Fig. 5−11</a:t>
            </a:r>
          </a:p>
        </p:txBody>
      </p:sp>
      <p:pic>
        <p:nvPicPr>
          <p:cNvPr id="8" name="Picture 7" descr="Ex 5-1(7).jpg"/>
          <p:cNvPicPr>
            <a:picLocks noChangeAspect="1"/>
          </p:cNvPicPr>
          <p:nvPr/>
        </p:nvPicPr>
        <p:blipFill>
          <a:blip r:embed="rId2" cstate="print"/>
          <a:stretch>
            <a:fillRect/>
          </a:stretch>
        </p:blipFill>
        <p:spPr>
          <a:xfrm>
            <a:off x="914400" y="761998"/>
            <a:ext cx="7150987" cy="3346175"/>
          </a:xfrm>
          <a:prstGeom prst="rect">
            <a:avLst/>
          </a:prstGeom>
        </p:spPr>
      </p:pic>
      <p:pic>
        <p:nvPicPr>
          <p:cNvPr id="9" name="Picture 8" descr="Fig 5-11.jpg"/>
          <p:cNvPicPr>
            <a:picLocks noChangeAspect="1"/>
          </p:cNvPicPr>
          <p:nvPr/>
        </p:nvPicPr>
        <p:blipFill>
          <a:blip r:embed="rId3" cstate="print"/>
          <a:stretch>
            <a:fillRect/>
          </a:stretch>
        </p:blipFill>
        <p:spPr>
          <a:xfrm>
            <a:off x="3276600" y="3916309"/>
            <a:ext cx="3124200" cy="29681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Mohr Theory</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Some materials have compressive strengths different from tensile strengths</a:t>
            </a:r>
          </a:p>
          <a:p>
            <a:r>
              <a:rPr lang="en-US" i="1" dirty="0" smtClean="0"/>
              <a:t>Mohr theory</a:t>
            </a:r>
            <a:r>
              <a:rPr lang="en-US" dirty="0" smtClean="0"/>
              <a:t> is based on three simple tests: tension, compression, and shear</a:t>
            </a:r>
          </a:p>
          <a:p>
            <a:r>
              <a:rPr lang="en-US" dirty="0" smtClean="0"/>
              <a:t>Plotting Mohr’s circle for each, bounding curve defines failure envelope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12"/>
          <p:cNvPicPr>
            <a:picLocks noChangeAspect="1" noChangeArrowheads="1"/>
          </p:cNvPicPr>
          <p:nvPr/>
        </p:nvPicPr>
        <p:blipFill>
          <a:blip r:embed="rId2" cstate="print"/>
          <a:srcRect t="9647"/>
          <a:stretch>
            <a:fillRect/>
          </a:stretch>
        </p:blipFill>
        <p:spPr bwMode="auto">
          <a:xfrm>
            <a:off x="2209800" y="2971800"/>
            <a:ext cx="5257800" cy="3433467"/>
          </a:xfrm>
          <a:prstGeom prst="rect">
            <a:avLst/>
          </a:prstGeom>
          <a:noFill/>
        </p:spPr>
      </p:pic>
      <p:sp>
        <p:nvSpPr>
          <p:cNvPr id="6" name="TextBox 5"/>
          <p:cNvSpPr txBox="1"/>
          <p:nvPr/>
        </p:nvSpPr>
        <p:spPr>
          <a:xfrm>
            <a:off x="4876800" y="5943600"/>
            <a:ext cx="1752600" cy="461665"/>
          </a:xfrm>
          <a:prstGeom prst="rect">
            <a:avLst/>
          </a:prstGeom>
          <a:noFill/>
        </p:spPr>
        <p:txBody>
          <a:bodyPr wrap="square" rtlCol="0">
            <a:spAutoFit/>
          </a:bodyPr>
          <a:lstStyle/>
          <a:p>
            <a:r>
              <a:rPr lang="en-US" sz="2400" dirty="0" smtClean="0"/>
              <a:t>Fig. 5−12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Curved failure curve is difficult to determine analytically</a:t>
            </a:r>
          </a:p>
          <a:p>
            <a:r>
              <a:rPr lang="en-US" i="1" dirty="0" smtClean="0"/>
              <a:t>Coulomb-Mohr theory</a:t>
            </a:r>
            <a:r>
              <a:rPr lang="en-US" dirty="0" smtClean="0"/>
              <a:t> simplifies to linear failure envelope using only tension and compression tests (dashed circles)</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13"/>
          <p:cNvPicPr>
            <a:picLocks noChangeAspect="1" noChangeArrowheads="1"/>
          </p:cNvPicPr>
          <p:nvPr/>
        </p:nvPicPr>
        <p:blipFill>
          <a:blip r:embed="rId2" cstate="print"/>
          <a:srcRect l="7407" t="7533" r="6481"/>
          <a:stretch>
            <a:fillRect/>
          </a:stretch>
        </p:blipFill>
        <p:spPr bwMode="auto">
          <a:xfrm>
            <a:off x="1143000" y="2261420"/>
            <a:ext cx="5943600" cy="4281948"/>
          </a:xfrm>
          <a:prstGeom prst="rect">
            <a:avLst/>
          </a:prstGeom>
          <a:noFill/>
        </p:spPr>
      </p:pic>
      <p:sp>
        <p:nvSpPr>
          <p:cNvPr id="7" name="TextBox 6"/>
          <p:cNvSpPr txBox="1"/>
          <p:nvPr/>
        </p:nvSpPr>
        <p:spPr>
          <a:xfrm>
            <a:off x="4267200" y="5867400"/>
            <a:ext cx="1752600" cy="461665"/>
          </a:xfrm>
          <a:prstGeom prst="rect">
            <a:avLst/>
          </a:prstGeom>
          <a:noFill/>
        </p:spPr>
        <p:txBody>
          <a:bodyPr wrap="square" rtlCol="0">
            <a:spAutoFit/>
          </a:bodyPr>
          <a:lstStyle/>
          <a:p>
            <a:r>
              <a:rPr lang="en-US" sz="2400" dirty="0" smtClean="0"/>
              <a:t>Fig. 5−13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838200"/>
            <a:ext cx="3886200" cy="5715000"/>
          </a:xfrm>
        </p:spPr>
        <p:txBody>
          <a:bodyPr/>
          <a:lstStyle/>
          <a:p>
            <a:r>
              <a:rPr lang="en-US" dirty="0" smtClean="0"/>
              <a:t>From the geometry, derive the failure criteria</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13"/>
          <p:cNvPicPr>
            <a:picLocks noChangeAspect="1" noChangeArrowheads="1"/>
          </p:cNvPicPr>
          <p:nvPr/>
        </p:nvPicPr>
        <p:blipFill>
          <a:blip r:embed="rId2" cstate="print"/>
          <a:srcRect l="7407" t="7533" r="6481"/>
          <a:stretch>
            <a:fillRect/>
          </a:stretch>
        </p:blipFill>
        <p:spPr bwMode="auto">
          <a:xfrm>
            <a:off x="4114800" y="762000"/>
            <a:ext cx="4953000" cy="3568290"/>
          </a:xfrm>
          <a:prstGeom prst="rect">
            <a:avLst/>
          </a:prstGeom>
          <a:noFill/>
        </p:spPr>
      </p:pic>
      <p:pic>
        <p:nvPicPr>
          <p:cNvPr id="7" name="Picture 6"/>
          <p:cNvPicPr>
            <a:picLocks noChangeAspect="1" noChangeArrowheads="1"/>
          </p:cNvPicPr>
          <p:nvPr/>
        </p:nvPicPr>
        <p:blipFill>
          <a:blip r:embed="rId3" cstate="print"/>
          <a:srcRect/>
          <a:stretch>
            <a:fillRect/>
          </a:stretch>
        </p:blipFill>
        <p:spPr bwMode="auto">
          <a:xfrm>
            <a:off x="1143000" y="5791200"/>
            <a:ext cx="6248400" cy="784225"/>
          </a:xfrm>
          <a:prstGeom prst="rect">
            <a:avLst/>
          </a:prstGeom>
          <a:noFill/>
          <a:ln w="9525">
            <a:noFill/>
            <a:miter lim="800000"/>
            <a:headEnd/>
            <a:tailEnd/>
          </a:ln>
          <a:effectLst/>
        </p:spPr>
      </p:pic>
      <p:pic>
        <p:nvPicPr>
          <p:cNvPr id="200706" name="Picture 2"/>
          <p:cNvPicPr>
            <a:picLocks noChangeAspect="1" noChangeArrowheads="1"/>
          </p:cNvPicPr>
          <p:nvPr/>
        </p:nvPicPr>
        <p:blipFill>
          <a:blip r:embed="rId4" cstate="print"/>
          <a:srcRect/>
          <a:stretch>
            <a:fillRect/>
          </a:stretch>
        </p:blipFill>
        <p:spPr bwMode="auto">
          <a:xfrm>
            <a:off x="762000" y="1752600"/>
            <a:ext cx="3295650" cy="1466850"/>
          </a:xfrm>
          <a:prstGeom prst="rect">
            <a:avLst/>
          </a:prstGeom>
          <a:noFill/>
          <a:ln w="9525">
            <a:noFill/>
            <a:miter lim="800000"/>
            <a:headEnd/>
            <a:tailEnd/>
          </a:ln>
        </p:spPr>
      </p:pic>
      <p:pic>
        <p:nvPicPr>
          <p:cNvPr id="200708" name="Picture 4"/>
          <p:cNvPicPr>
            <a:picLocks noChangeAspect="1" noChangeArrowheads="1"/>
          </p:cNvPicPr>
          <p:nvPr/>
        </p:nvPicPr>
        <p:blipFill>
          <a:blip r:embed="rId5" cstate="print"/>
          <a:srcRect/>
          <a:stretch>
            <a:fillRect/>
          </a:stretch>
        </p:blipFill>
        <p:spPr bwMode="auto">
          <a:xfrm>
            <a:off x="762000" y="3352801"/>
            <a:ext cx="3657600" cy="299962"/>
          </a:xfrm>
          <a:prstGeom prst="rect">
            <a:avLst/>
          </a:prstGeom>
          <a:noFill/>
          <a:ln w="9525">
            <a:noFill/>
            <a:miter lim="800000"/>
            <a:headEnd/>
            <a:tailEnd/>
          </a:ln>
        </p:spPr>
      </p:pic>
      <p:pic>
        <p:nvPicPr>
          <p:cNvPr id="200709" name="Picture 5"/>
          <p:cNvPicPr>
            <a:picLocks noChangeAspect="1" noChangeArrowheads="1"/>
          </p:cNvPicPr>
          <p:nvPr/>
        </p:nvPicPr>
        <p:blipFill>
          <a:blip r:embed="rId6" cstate="print"/>
          <a:srcRect/>
          <a:stretch>
            <a:fillRect/>
          </a:stretch>
        </p:blipFill>
        <p:spPr bwMode="auto">
          <a:xfrm>
            <a:off x="762000" y="3733800"/>
            <a:ext cx="1899920" cy="304800"/>
          </a:xfrm>
          <a:prstGeom prst="rect">
            <a:avLst/>
          </a:prstGeom>
          <a:noFill/>
          <a:ln w="9525">
            <a:noFill/>
            <a:miter lim="800000"/>
            <a:headEnd/>
            <a:tailEnd/>
          </a:ln>
        </p:spPr>
      </p:pic>
      <p:pic>
        <p:nvPicPr>
          <p:cNvPr id="200710" name="Picture 6"/>
          <p:cNvPicPr>
            <a:picLocks noChangeAspect="1" noChangeArrowheads="1"/>
          </p:cNvPicPr>
          <p:nvPr/>
        </p:nvPicPr>
        <p:blipFill>
          <a:blip r:embed="rId7" cstate="print"/>
          <a:srcRect/>
          <a:stretch>
            <a:fillRect/>
          </a:stretch>
        </p:blipFill>
        <p:spPr bwMode="auto">
          <a:xfrm>
            <a:off x="685800" y="4191000"/>
            <a:ext cx="3019567" cy="1371600"/>
          </a:xfrm>
          <a:prstGeom prst="rect">
            <a:avLst/>
          </a:prstGeom>
          <a:noFill/>
          <a:ln w="9525">
            <a:noFill/>
            <a:miter lim="800000"/>
            <a:headEnd/>
            <a:tailEnd/>
          </a:ln>
        </p:spPr>
      </p:pic>
      <p:sp>
        <p:nvSpPr>
          <p:cNvPr id="12" name="TextBox 11"/>
          <p:cNvSpPr txBox="1"/>
          <p:nvPr/>
        </p:nvSpPr>
        <p:spPr>
          <a:xfrm>
            <a:off x="6781800" y="3733800"/>
            <a:ext cx="1752600" cy="461665"/>
          </a:xfrm>
          <a:prstGeom prst="rect">
            <a:avLst/>
          </a:prstGeom>
          <a:noFill/>
        </p:spPr>
        <p:txBody>
          <a:bodyPr wrap="square" rtlCol="0">
            <a:spAutoFit/>
          </a:bodyPr>
          <a:lstStyle/>
          <a:p>
            <a:r>
              <a:rPr lang="en-US" sz="2400" dirty="0" smtClean="0"/>
              <a:t>Fig. 5−13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Incorporating factor of safety</a:t>
            </a:r>
          </a:p>
          <a:p>
            <a:endParaRPr lang="en-US" dirty="0" smtClean="0"/>
          </a:p>
          <a:p>
            <a:endParaRPr lang="en-US" dirty="0" smtClean="0"/>
          </a:p>
          <a:p>
            <a:r>
              <a:rPr lang="en-US" dirty="0" smtClean="0"/>
              <a:t>For ductile material, use tensile and compressive yield strengths</a:t>
            </a:r>
          </a:p>
          <a:p>
            <a:r>
              <a:rPr lang="en-US" dirty="0" smtClean="0"/>
              <a:t>For brittle material, use tensile and compressive ultimate strengths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 name="Picture 5"/>
          <p:cNvPicPr>
            <a:picLocks noChangeAspect="1" noChangeArrowheads="1"/>
          </p:cNvPicPr>
          <p:nvPr/>
        </p:nvPicPr>
        <p:blipFill>
          <a:blip r:embed="rId2" cstate="print"/>
          <a:srcRect/>
          <a:stretch>
            <a:fillRect/>
          </a:stretch>
        </p:blipFill>
        <p:spPr bwMode="auto">
          <a:xfrm>
            <a:off x="1447800" y="1371600"/>
            <a:ext cx="5943600" cy="809844"/>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714375"/>
            <a:ext cx="8458200" cy="5638800"/>
          </a:xfrm>
        </p:spPr>
        <p:txBody>
          <a:bodyPr>
            <a:normAutofit/>
          </a:bodyPr>
          <a:lstStyle/>
          <a:p>
            <a:endParaRPr lang="en-US" dirty="0" smtClean="0"/>
          </a:p>
          <a:p>
            <a:endParaRPr lang="en-US" dirty="0" smtClean="0"/>
          </a:p>
          <a:p>
            <a:r>
              <a:rPr lang="en-US" dirty="0" smtClean="0"/>
              <a:t>To plot on principal stress axes, consider three cases</a:t>
            </a:r>
          </a:p>
          <a:p>
            <a:r>
              <a:rPr lang="en-US" dirty="0" smtClean="0"/>
              <a:t>Case 1: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dirty="0" smtClean="0"/>
              <a:t> ≥</a:t>
            </a:r>
            <a:r>
              <a:rPr lang="en-US" i="1" dirty="0" smtClean="0">
                <a:latin typeface="Symbol" pitchFamily="18" charset="2"/>
              </a:rPr>
              <a:t> </a:t>
            </a:r>
            <a:r>
              <a:rPr lang="en-US" dirty="0" smtClean="0">
                <a:latin typeface="Symbol" pitchFamily="18" charset="2"/>
              </a:rPr>
              <a:t>0</a:t>
            </a:r>
            <a:r>
              <a:rPr lang="en-US" baseline="-25000" dirty="0" smtClean="0"/>
              <a:t> 	</a:t>
            </a:r>
            <a:r>
              <a:rPr lang="en-US" dirty="0" smtClean="0"/>
              <a:t>For this case, </a:t>
            </a:r>
            <a:r>
              <a:rPr lang="en-US" i="1" dirty="0" smtClean="0">
                <a:latin typeface="Symbol" pitchFamily="18" charset="2"/>
              </a:rPr>
              <a:t>s</a:t>
            </a:r>
            <a:r>
              <a:rPr lang="en-US" baseline="-25000" dirty="0" smtClean="0"/>
              <a:t>1 </a:t>
            </a:r>
            <a:r>
              <a:rPr lang="en-US" dirty="0" smtClean="0"/>
              <a:t> = </a:t>
            </a:r>
            <a:r>
              <a:rPr lang="en-US" i="1" dirty="0" err="1" smtClean="0">
                <a:latin typeface="Symbol" pitchFamily="18" charset="2"/>
              </a:rPr>
              <a:t>s</a:t>
            </a:r>
            <a:r>
              <a:rPr lang="en-US" i="1" baseline="-25000" dirty="0" err="1" smtClean="0"/>
              <a:t>A</a:t>
            </a:r>
            <a:r>
              <a:rPr lang="en-US" dirty="0" smtClean="0"/>
              <a:t> and  </a:t>
            </a:r>
            <a:r>
              <a:rPr lang="en-US" i="1" dirty="0" smtClean="0">
                <a:latin typeface="Symbol" pitchFamily="18" charset="2"/>
              </a:rPr>
              <a:t>s</a:t>
            </a:r>
            <a:r>
              <a:rPr lang="en-US" baseline="-25000" dirty="0" smtClean="0"/>
              <a:t>3</a:t>
            </a:r>
            <a:r>
              <a:rPr lang="en-US" dirty="0" smtClean="0"/>
              <a:t> = 0</a:t>
            </a:r>
          </a:p>
          <a:p>
            <a:pPr lvl="1"/>
            <a:r>
              <a:rPr lang="en-US" dirty="0" smtClean="0"/>
              <a:t>Eq. (5−22) reduces to</a:t>
            </a:r>
            <a:endParaRPr lang="en-US" i="1" baseline="-25000" dirty="0" smtClean="0">
              <a:solidFill>
                <a:srgbClr val="FF0000"/>
              </a:solidFill>
            </a:endParaRPr>
          </a:p>
          <a:p>
            <a:pPr lvl="1">
              <a:buNone/>
            </a:pPr>
            <a:endParaRPr lang="en-US" dirty="0" smtClean="0">
              <a:solidFill>
                <a:srgbClr val="FF0000"/>
              </a:solidFill>
            </a:endParaRPr>
          </a:p>
          <a:p>
            <a:r>
              <a:rPr lang="en-US" dirty="0" smtClean="0"/>
              <a:t>Case 2: </a:t>
            </a:r>
            <a:r>
              <a:rPr lang="en-US" i="1" dirty="0" err="1" smtClean="0">
                <a:latin typeface="Symbol" pitchFamily="18" charset="2"/>
              </a:rPr>
              <a:t>s</a:t>
            </a:r>
            <a:r>
              <a:rPr lang="en-US" i="1" baseline="-25000" dirty="0" err="1" smtClean="0"/>
              <a:t>A</a:t>
            </a:r>
            <a:r>
              <a:rPr lang="en-US" i="1" baseline="-25000" dirty="0" smtClean="0"/>
              <a:t> </a:t>
            </a:r>
            <a:r>
              <a:rPr lang="en-US" dirty="0" smtClean="0"/>
              <a:t>≥</a:t>
            </a:r>
            <a:r>
              <a:rPr lang="en-US" i="1" dirty="0" smtClean="0">
                <a:latin typeface="Symbol" pitchFamily="18" charset="2"/>
              </a:rPr>
              <a:t> </a:t>
            </a:r>
            <a:r>
              <a:rPr lang="en-US" dirty="0" smtClean="0">
                <a:latin typeface="Symbol" pitchFamily="18" charset="2"/>
              </a:rPr>
              <a:t>0</a:t>
            </a:r>
            <a:r>
              <a:rPr lang="en-US" dirty="0" smtClean="0"/>
              <a:t> ≥</a:t>
            </a:r>
            <a:r>
              <a:rPr lang="en-US" i="1" dirty="0" smtClean="0">
                <a:latin typeface="Symbol" pitchFamily="18" charset="2"/>
              </a:rPr>
              <a:t> </a:t>
            </a:r>
            <a:r>
              <a:rPr lang="en-US" i="1" dirty="0" err="1" smtClean="0">
                <a:latin typeface="Symbol" pitchFamily="18" charset="2"/>
              </a:rPr>
              <a:t>s</a:t>
            </a:r>
            <a:r>
              <a:rPr lang="en-US" i="1" baseline="-25000" dirty="0" err="1" smtClean="0"/>
              <a:t>B</a:t>
            </a:r>
            <a:r>
              <a:rPr lang="en-US" i="1" baseline="-25000" dirty="0" smtClean="0"/>
              <a:t>		</a:t>
            </a:r>
            <a:r>
              <a:rPr lang="en-US" dirty="0" smtClean="0"/>
              <a:t>For this case, </a:t>
            </a:r>
            <a:r>
              <a:rPr lang="en-US" i="1" dirty="0" smtClean="0">
                <a:latin typeface="Symbol" pitchFamily="18" charset="2"/>
              </a:rPr>
              <a:t>s</a:t>
            </a:r>
            <a:r>
              <a:rPr lang="en-US" baseline="-25000" dirty="0" smtClean="0"/>
              <a:t>1 </a:t>
            </a:r>
            <a:r>
              <a:rPr lang="en-US" dirty="0" smtClean="0"/>
              <a:t> = </a:t>
            </a:r>
            <a:r>
              <a:rPr lang="en-US" i="1" dirty="0" err="1" smtClean="0">
                <a:latin typeface="Symbol" pitchFamily="18" charset="2"/>
              </a:rPr>
              <a:t>s</a:t>
            </a:r>
            <a:r>
              <a:rPr lang="en-US" i="1" baseline="-25000" dirty="0" err="1" smtClean="0"/>
              <a:t>A</a:t>
            </a:r>
            <a:r>
              <a:rPr lang="en-US" dirty="0" smtClean="0"/>
              <a:t> and  </a:t>
            </a:r>
            <a:r>
              <a:rPr lang="en-US" i="1" dirty="0" smtClean="0">
                <a:latin typeface="Symbol" pitchFamily="18" charset="2"/>
              </a:rPr>
              <a:t>s</a:t>
            </a:r>
            <a:r>
              <a:rPr lang="en-US" baseline="-25000" dirty="0" smtClean="0"/>
              <a:t>3</a:t>
            </a:r>
            <a:r>
              <a:rPr lang="en-US" dirty="0" smtClean="0"/>
              <a:t> = </a:t>
            </a:r>
            <a:r>
              <a:rPr lang="en-US" i="1" dirty="0" err="1" smtClean="0">
                <a:latin typeface="Symbol" pitchFamily="18" charset="2"/>
              </a:rPr>
              <a:t>s</a:t>
            </a:r>
            <a:r>
              <a:rPr lang="en-US" i="1" baseline="-25000" dirty="0" err="1" smtClean="0"/>
              <a:t>B</a:t>
            </a:r>
            <a:endParaRPr lang="en-US" dirty="0" smtClean="0"/>
          </a:p>
          <a:p>
            <a:pPr lvl="1"/>
            <a:r>
              <a:rPr lang="en-US" dirty="0" smtClean="0"/>
              <a:t>Eq. (5-22) reduces to</a:t>
            </a:r>
          </a:p>
          <a:p>
            <a:pPr lvl="1">
              <a:buNone/>
            </a:pPr>
            <a:endParaRPr lang="en-US" i="1" baseline="-25000" dirty="0" smtClean="0">
              <a:solidFill>
                <a:srgbClr val="FF0000"/>
              </a:solidFill>
            </a:endParaRPr>
          </a:p>
          <a:p>
            <a:endParaRPr lang="en-US" dirty="0" smtClean="0"/>
          </a:p>
          <a:p>
            <a:r>
              <a:rPr lang="en-US" dirty="0" smtClean="0"/>
              <a:t>Case 3: 0 ≥</a:t>
            </a:r>
            <a:r>
              <a:rPr lang="en-US" i="1" dirty="0" smtClean="0">
                <a:latin typeface="Symbol" pitchFamily="18" charset="2"/>
              </a:rPr>
              <a:t> </a:t>
            </a:r>
            <a:r>
              <a:rPr lang="en-US" i="1" dirty="0" err="1" smtClean="0">
                <a:latin typeface="Symbol" pitchFamily="18" charset="2"/>
              </a:rPr>
              <a:t>s</a:t>
            </a:r>
            <a:r>
              <a:rPr lang="en-US" i="1" baseline="-25000" dirty="0" err="1" smtClean="0"/>
              <a:t>A</a:t>
            </a:r>
            <a:r>
              <a:rPr lang="en-US" i="1" baseline="-25000" dirty="0" smtClean="0"/>
              <a:t> </a:t>
            </a:r>
            <a:r>
              <a:rPr lang="en-US" dirty="0" smtClean="0"/>
              <a:t>≥ </a:t>
            </a:r>
            <a:r>
              <a:rPr lang="en-US" i="1" dirty="0" err="1" smtClean="0">
                <a:latin typeface="Symbol" pitchFamily="18" charset="2"/>
              </a:rPr>
              <a:t>s</a:t>
            </a:r>
            <a:r>
              <a:rPr lang="en-US" i="1" baseline="-25000" dirty="0" err="1" smtClean="0"/>
              <a:t>B</a:t>
            </a:r>
            <a:r>
              <a:rPr lang="en-US" i="1" baseline="-25000" dirty="0" smtClean="0"/>
              <a:t>		</a:t>
            </a:r>
            <a:r>
              <a:rPr lang="en-US" dirty="0" smtClean="0"/>
              <a:t>For this case, </a:t>
            </a:r>
            <a:r>
              <a:rPr lang="en-US" i="1" dirty="0" smtClean="0">
                <a:latin typeface="Symbol" pitchFamily="18" charset="2"/>
              </a:rPr>
              <a:t>s</a:t>
            </a:r>
            <a:r>
              <a:rPr lang="en-US" baseline="-25000" dirty="0" smtClean="0"/>
              <a:t>1 </a:t>
            </a:r>
            <a:r>
              <a:rPr lang="en-US" dirty="0" smtClean="0"/>
              <a:t> = </a:t>
            </a:r>
            <a:r>
              <a:rPr lang="en-US" dirty="0" smtClean="0">
                <a:latin typeface="Symbol" pitchFamily="18" charset="2"/>
              </a:rPr>
              <a:t>0</a:t>
            </a:r>
            <a:r>
              <a:rPr lang="en-US" dirty="0" smtClean="0"/>
              <a:t> and  </a:t>
            </a:r>
            <a:r>
              <a:rPr lang="en-US" i="1" dirty="0" smtClean="0">
                <a:latin typeface="Symbol" pitchFamily="18" charset="2"/>
              </a:rPr>
              <a:t>s</a:t>
            </a:r>
            <a:r>
              <a:rPr lang="en-US" baseline="-25000" dirty="0" smtClean="0"/>
              <a:t>3</a:t>
            </a:r>
            <a:r>
              <a:rPr lang="en-US" dirty="0" smtClean="0"/>
              <a:t> = </a:t>
            </a:r>
            <a:r>
              <a:rPr lang="en-US" i="1" dirty="0" err="1" smtClean="0">
                <a:latin typeface="Symbol" pitchFamily="18" charset="2"/>
              </a:rPr>
              <a:t>s</a:t>
            </a:r>
            <a:r>
              <a:rPr lang="en-US" i="1" baseline="-25000" dirty="0" err="1" smtClean="0"/>
              <a:t>B</a:t>
            </a:r>
            <a:endParaRPr lang="en-US" dirty="0" smtClean="0"/>
          </a:p>
          <a:p>
            <a:pPr lvl="1"/>
            <a:r>
              <a:rPr lang="en-US" dirty="0" smtClean="0"/>
              <a:t>Eq. (5−22) reduces to</a:t>
            </a:r>
            <a:endParaRPr lang="en-US" dirty="0" smtClean="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9"/>
          <p:cNvPicPr>
            <a:picLocks noChangeAspect="1" noChangeArrowheads="1"/>
          </p:cNvPicPr>
          <p:nvPr/>
        </p:nvPicPr>
        <p:blipFill>
          <a:blip r:embed="rId2" cstate="print"/>
          <a:srcRect/>
          <a:stretch>
            <a:fillRect/>
          </a:stretch>
        </p:blipFill>
        <p:spPr bwMode="auto">
          <a:xfrm>
            <a:off x="2133600" y="2908150"/>
            <a:ext cx="5867400" cy="339725"/>
          </a:xfrm>
          <a:prstGeom prst="rect">
            <a:avLst/>
          </a:prstGeom>
          <a:noFill/>
          <a:ln w="9525">
            <a:noFill/>
            <a:miter lim="800000"/>
            <a:headEnd/>
            <a:tailEnd/>
          </a:ln>
          <a:effectLst/>
        </p:spPr>
      </p:pic>
      <p:pic>
        <p:nvPicPr>
          <p:cNvPr id="7" name="Picture 8"/>
          <p:cNvPicPr>
            <a:picLocks noChangeAspect="1" noChangeArrowheads="1"/>
          </p:cNvPicPr>
          <p:nvPr/>
        </p:nvPicPr>
        <p:blipFill>
          <a:blip r:embed="rId3" cstate="print"/>
          <a:srcRect/>
          <a:stretch>
            <a:fillRect/>
          </a:stretch>
        </p:blipFill>
        <p:spPr bwMode="auto">
          <a:xfrm>
            <a:off x="1752601" y="4203550"/>
            <a:ext cx="6324599" cy="849867"/>
          </a:xfrm>
          <a:prstGeom prst="rect">
            <a:avLst/>
          </a:prstGeom>
          <a:noFill/>
          <a:ln w="9525">
            <a:noFill/>
            <a:miter lim="800000"/>
            <a:headEnd/>
            <a:tailEnd/>
          </a:ln>
          <a:effectLst/>
        </p:spPr>
      </p:pic>
      <p:pic>
        <p:nvPicPr>
          <p:cNvPr id="8" name="Picture 4"/>
          <p:cNvPicPr>
            <a:picLocks noChangeAspect="1" noChangeArrowheads="1"/>
          </p:cNvPicPr>
          <p:nvPr/>
        </p:nvPicPr>
        <p:blipFill>
          <a:blip r:embed="rId4" cstate="print"/>
          <a:srcRect/>
          <a:stretch>
            <a:fillRect/>
          </a:stretch>
        </p:blipFill>
        <p:spPr>
          <a:xfrm>
            <a:off x="1828800" y="5879950"/>
            <a:ext cx="6248400" cy="514575"/>
          </a:xfrm>
          <a:prstGeom prst="rect">
            <a:avLst/>
          </a:prstGeom>
          <a:noFill/>
          <a:ln/>
        </p:spPr>
      </p:pic>
      <p:pic>
        <p:nvPicPr>
          <p:cNvPr id="9" name="Picture 6"/>
          <p:cNvPicPr>
            <a:picLocks noChangeAspect="1" noChangeArrowheads="1"/>
          </p:cNvPicPr>
          <p:nvPr/>
        </p:nvPicPr>
        <p:blipFill>
          <a:blip r:embed="rId5" cstate="print"/>
          <a:srcRect/>
          <a:stretch>
            <a:fillRect/>
          </a:stretch>
        </p:blipFill>
        <p:spPr bwMode="auto">
          <a:xfrm>
            <a:off x="1828800" y="914400"/>
            <a:ext cx="6248400" cy="7842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Examples</a:t>
            </a:r>
            <a:endParaRPr lang="en-US" dirty="0"/>
          </a:p>
        </p:txBody>
      </p:sp>
      <p:sp>
        <p:nvSpPr>
          <p:cNvPr id="3" name="Content Placeholder 2"/>
          <p:cNvSpPr>
            <a:spLocks noGrp="1"/>
          </p:cNvSpPr>
          <p:nvPr>
            <p:ph idx="1"/>
          </p:nvPr>
        </p:nvSpPr>
        <p:spPr>
          <a:xfrm>
            <a:off x="381000" y="3886200"/>
            <a:ext cx="8610600" cy="2971800"/>
          </a:xfrm>
        </p:spPr>
        <p:txBody>
          <a:bodyPr/>
          <a:lstStyle/>
          <a:p>
            <a:r>
              <a:rPr lang="en-US" dirty="0" smtClean="0"/>
              <a:t>Failure of an overhead-pulley retaining bolt on a weightlifting machine.</a:t>
            </a:r>
          </a:p>
          <a:p>
            <a:r>
              <a:rPr lang="en-US" dirty="0" smtClean="0"/>
              <a:t>A manufacturing error caused a gap that forced the bolt to take the entire moment load.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1250" name="Picture 2"/>
          <p:cNvPicPr>
            <a:picLocks noChangeAspect="1" noChangeArrowheads="1"/>
          </p:cNvPicPr>
          <p:nvPr/>
        </p:nvPicPr>
        <p:blipFill>
          <a:blip r:embed="rId2" cstate="print"/>
          <a:srcRect/>
          <a:stretch>
            <a:fillRect/>
          </a:stretch>
        </p:blipFill>
        <p:spPr bwMode="auto">
          <a:xfrm>
            <a:off x="1447800" y="914400"/>
            <a:ext cx="6076950" cy="2247900"/>
          </a:xfrm>
          <a:prstGeom prst="rect">
            <a:avLst/>
          </a:prstGeom>
          <a:noFill/>
          <a:ln w="9525">
            <a:noFill/>
            <a:miter lim="800000"/>
            <a:headEnd/>
            <a:tailEnd/>
          </a:ln>
        </p:spPr>
      </p:pic>
      <p:sp>
        <p:nvSpPr>
          <p:cNvPr id="7" name="TextBox 6"/>
          <p:cNvSpPr txBox="1"/>
          <p:nvPr/>
        </p:nvSpPr>
        <p:spPr>
          <a:xfrm>
            <a:off x="3581400" y="3124200"/>
            <a:ext cx="1752600" cy="461665"/>
          </a:xfrm>
          <a:prstGeom prst="rect">
            <a:avLst/>
          </a:prstGeom>
          <a:noFill/>
        </p:spPr>
        <p:txBody>
          <a:bodyPr wrap="square" rtlCol="0">
            <a:spAutoFit/>
          </a:bodyPr>
          <a:lstStyle/>
          <a:p>
            <a:r>
              <a:rPr lang="en-US" sz="2400" dirty="0" smtClean="0"/>
              <a:t>Fig. 5–3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714375"/>
            <a:ext cx="8458200" cy="1343025"/>
          </a:xfrm>
        </p:spPr>
        <p:txBody>
          <a:bodyPr>
            <a:normAutofit/>
          </a:bodyPr>
          <a:lstStyle/>
          <a:p>
            <a:r>
              <a:rPr lang="en-US" dirty="0" smtClean="0"/>
              <a:t>Plot three cases on principal stress axes</a:t>
            </a:r>
          </a:p>
          <a:p>
            <a:r>
              <a:rPr lang="en-US" dirty="0" smtClean="0"/>
              <a:t>Similar to MSS theory, except with different strengths for compression and tension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1" name="Picture 3" descr="bud29281_0514"/>
          <p:cNvPicPr>
            <a:picLocks noChangeAspect="1" noChangeArrowheads="1"/>
          </p:cNvPicPr>
          <p:nvPr/>
        </p:nvPicPr>
        <p:blipFill>
          <a:blip r:embed="rId2" cstate="print"/>
          <a:srcRect l="13472" t="5618" r="16434"/>
          <a:stretch>
            <a:fillRect/>
          </a:stretch>
        </p:blipFill>
        <p:spPr bwMode="auto">
          <a:xfrm>
            <a:off x="1143000" y="2057400"/>
            <a:ext cx="5410200" cy="4800600"/>
          </a:xfrm>
          <a:prstGeom prst="rect">
            <a:avLst/>
          </a:prstGeom>
          <a:noFill/>
        </p:spPr>
      </p:pic>
      <p:sp>
        <p:nvSpPr>
          <p:cNvPr id="12" name="TextBox 11"/>
          <p:cNvSpPr txBox="1"/>
          <p:nvPr/>
        </p:nvSpPr>
        <p:spPr>
          <a:xfrm>
            <a:off x="4876800" y="5867400"/>
            <a:ext cx="1752600" cy="461665"/>
          </a:xfrm>
          <a:prstGeom prst="rect">
            <a:avLst/>
          </a:prstGeom>
          <a:noFill/>
        </p:spPr>
        <p:txBody>
          <a:bodyPr wrap="square" rtlCol="0">
            <a:spAutoFit/>
          </a:bodyPr>
          <a:lstStyle/>
          <a:p>
            <a:r>
              <a:rPr lang="en-US" sz="2400" dirty="0" smtClean="0"/>
              <a:t>Fig. 5−14</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Coulomb-Mohr Theory</a:t>
            </a:r>
            <a:endParaRPr lang="en-US" dirty="0"/>
          </a:p>
        </p:txBody>
      </p:sp>
      <p:sp>
        <p:nvSpPr>
          <p:cNvPr id="3" name="Content Placeholder 2"/>
          <p:cNvSpPr>
            <a:spLocks noGrp="1"/>
          </p:cNvSpPr>
          <p:nvPr>
            <p:ph idx="1"/>
          </p:nvPr>
        </p:nvSpPr>
        <p:spPr>
          <a:xfrm>
            <a:off x="381000" y="714375"/>
            <a:ext cx="8458200" cy="1724025"/>
          </a:xfrm>
        </p:spPr>
        <p:txBody>
          <a:bodyPr>
            <a:normAutofit/>
          </a:bodyPr>
          <a:lstStyle/>
          <a:p>
            <a:r>
              <a:rPr lang="en-US" dirty="0" smtClean="0"/>
              <a:t>Intersect the pure shear load line with the failure line to determine the shear strength</a:t>
            </a:r>
          </a:p>
          <a:p>
            <a:r>
              <a:rPr lang="en-US" dirty="0" smtClean="0"/>
              <a:t>Since failure line is a function of tensile and compressive strengths, shear strength is also a function of these terms.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365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3050" y="3024188"/>
            <a:ext cx="60579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5–2</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2.jpg"/>
          <p:cNvPicPr>
            <a:picLocks noChangeAspect="1"/>
          </p:cNvPicPr>
          <p:nvPr/>
        </p:nvPicPr>
        <p:blipFill>
          <a:blip r:embed="rId2" cstate="print"/>
          <a:stretch>
            <a:fillRect/>
          </a:stretch>
        </p:blipFill>
        <p:spPr>
          <a:xfrm>
            <a:off x="685800" y="838200"/>
            <a:ext cx="8047707" cy="3276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5–2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6" name="Picture 5" descr="Ex 5-2(1).jpg"/>
          <p:cNvPicPr>
            <a:picLocks noChangeAspect="1"/>
          </p:cNvPicPr>
          <p:nvPr/>
        </p:nvPicPr>
        <p:blipFill>
          <a:blip r:embed="rId2" cstate="print"/>
          <a:stretch>
            <a:fillRect/>
          </a:stretch>
        </p:blipFill>
        <p:spPr>
          <a:xfrm>
            <a:off x="609600" y="762000"/>
            <a:ext cx="8077200" cy="341402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5−3</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842374" y="6207420"/>
            <a:ext cx="1752600" cy="461665"/>
          </a:xfrm>
          <a:prstGeom prst="rect">
            <a:avLst/>
          </a:prstGeom>
          <a:noFill/>
        </p:spPr>
        <p:txBody>
          <a:bodyPr wrap="square" rtlCol="0">
            <a:spAutoFit/>
          </a:bodyPr>
          <a:lstStyle/>
          <a:p>
            <a:r>
              <a:rPr lang="en-US" sz="2400" dirty="0" smtClean="0"/>
              <a:t>Fig. 5−16</a:t>
            </a:r>
          </a:p>
        </p:txBody>
      </p:sp>
      <p:pic>
        <p:nvPicPr>
          <p:cNvPr id="7" name="Picture 6" descr="Ex 5-3.jpg"/>
          <p:cNvPicPr>
            <a:picLocks noChangeAspect="1"/>
          </p:cNvPicPr>
          <p:nvPr/>
        </p:nvPicPr>
        <p:blipFill>
          <a:blip r:embed="rId2" cstate="print"/>
          <a:stretch>
            <a:fillRect/>
          </a:stretch>
        </p:blipFill>
        <p:spPr>
          <a:xfrm>
            <a:off x="571645" y="761999"/>
            <a:ext cx="8294059" cy="2932796"/>
          </a:xfrm>
          <a:prstGeom prst="rect">
            <a:avLst/>
          </a:prstGeom>
        </p:spPr>
      </p:pic>
      <p:pic>
        <p:nvPicPr>
          <p:cNvPr id="8" name="Picture 7" descr="Fig 5-16.jpg"/>
          <p:cNvPicPr>
            <a:picLocks noChangeAspect="1"/>
          </p:cNvPicPr>
          <p:nvPr/>
        </p:nvPicPr>
        <p:blipFill>
          <a:blip r:embed="rId3" cstate="print"/>
          <a:stretch>
            <a:fillRect/>
          </a:stretch>
        </p:blipFill>
        <p:spPr>
          <a:xfrm>
            <a:off x="571645" y="3875194"/>
            <a:ext cx="3048000" cy="275859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r>
              <a:rPr lang="en-US" dirty="0" smtClean="0"/>
              <a:t>3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3(1).jpg"/>
          <p:cNvPicPr>
            <a:picLocks noChangeAspect="1"/>
          </p:cNvPicPr>
          <p:nvPr/>
        </p:nvPicPr>
        <p:blipFill>
          <a:blip r:embed="rId2" cstate="print"/>
          <a:stretch>
            <a:fillRect/>
          </a:stretch>
        </p:blipFill>
        <p:spPr>
          <a:xfrm>
            <a:off x="838200" y="838200"/>
            <a:ext cx="7772400" cy="2796633"/>
          </a:xfrm>
          <a:prstGeom prst="rect">
            <a:avLst/>
          </a:prstGeom>
        </p:spPr>
      </p:pic>
      <p:pic>
        <p:nvPicPr>
          <p:cNvPr id="8" name="Picture 7" descr="Ex 5-3(2).jpg"/>
          <p:cNvPicPr>
            <a:picLocks noChangeAspect="1"/>
          </p:cNvPicPr>
          <p:nvPr/>
        </p:nvPicPr>
        <p:blipFill>
          <a:blip r:embed="rId3" cstate="print"/>
          <a:stretch>
            <a:fillRect/>
          </a:stretch>
        </p:blipFill>
        <p:spPr>
          <a:xfrm>
            <a:off x="838200" y="3657600"/>
            <a:ext cx="7772400" cy="202044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5−3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5-3(3).jpg"/>
          <p:cNvPicPr>
            <a:picLocks noChangeAspect="1"/>
          </p:cNvPicPr>
          <p:nvPr/>
        </p:nvPicPr>
        <p:blipFill>
          <a:blip r:embed="rId2" cstate="print"/>
          <a:stretch>
            <a:fillRect/>
          </a:stretch>
        </p:blipFill>
        <p:spPr>
          <a:xfrm>
            <a:off x="762000" y="838200"/>
            <a:ext cx="8055908" cy="4724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06850" name="Picture 2"/>
          <p:cNvPicPr>
            <a:picLocks noChangeAspect="1" noChangeArrowheads="1"/>
          </p:cNvPicPr>
          <p:nvPr/>
        </p:nvPicPr>
        <p:blipFill>
          <a:blip r:embed="rId2" cstate="print"/>
          <a:srcRect/>
          <a:stretch>
            <a:fillRect/>
          </a:stretch>
        </p:blipFill>
        <p:spPr bwMode="auto">
          <a:xfrm>
            <a:off x="419100" y="723900"/>
            <a:ext cx="8696325" cy="1504950"/>
          </a:xfrm>
          <a:prstGeom prst="rect">
            <a:avLst/>
          </a:prstGeom>
          <a:noFill/>
          <a:ln w="9525">
            <a:noFill/>
            <a:miter lim="800000"/>
            <a:headEnd/>
            <a:tailEnd/>
          </a:ln>
        </p:spPr>
      </p:pic>
      <p:pic>
        <p:nvPicPr>
          <p:cNvPr id="5" name="Picture 3" descr="bud29281_0517a"/>
          <p:cNvPicPr>
            <a:picLocks noChangeAspect="1" noChangeArrowheads="1"/>
          </p:cNvPicPr>
          <p:nvPr/>
        </p:nvPicPr>
        <p:blipFill>
          <a:blip r:embed="rId3" cstate="print"/>
          <a:srcRect t="6054" b="6263"/>
          <a:stretch>
            <a:fillRect/>
          </a:stretch>
        </p:blipFill>
        <p:spPr bwMode="auto">
          <a:xfrm>
            <a:off x="781911" y="2209801"/>
            <a:ext cx="5923689" cy="4648200"/>
          </a:xfrm>
          <a:prstGeom prst="rect">
            <a:avLst/>
          </a:prstGeom>
          <a:noFill/>
        </p:spPr>
      </p:pic>
      <p:sp>
        <p:nvSpPr>
          <p:cNvPr id="6" name="TextBox 5"/>
          <p:cNvSpPr txBox="1"/>
          <p:nvPr/>
        </p:nvSpPr>
        <p:spPr>
          <a:xfrm>
            <a:off x="1981200" y="6172200"/>
            <a:ext cx="1752600" cy="461665"/>
          </a:xfrm>
          <a:prstGeom prst="rect">
            <a:avLst/>
          </a:prstGeom>
          <a:noFill/>
        </p:spPr>
        <p:txBody>
          <a:bodyPr wrap="square" rtlCol="0">
            <a:spAutoFit/>
          </a:bodyPr>
          <a:lstStyle/>
          <a:p>
            <a:r>
              <a:rPr lang="en-US" sz="2400" dirty="0" smtClean="0"/>
              <a:t>Fig. 5−17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bud29281_0517a"/>
          <p:cNvPicPr>
            <a:picLocks noChangeAspect="1" noChangeArrowheads="1"/>
          </p:cNvPicPr>
          <p:nvPr/>
        </p:nvPicPr>
        <p:blipFill>
          <a:blip r:embed="rId2" cstate="print"/>
          <a:srcRect t="6054" b="6263"/>
          <a:stretch>
            <a:fillRect/>
          </a:stretch>
        </p:blipFill>
        <p:spPr bwMode="auto">
          <a:xfrm>
            <a:off x="457201" y="4526087"/>
            <a:ext cx="2971799" cy="2331912"/>
          </a:xfrm>
          <a:prstGeom prst="rect">
            <a:avLst/>
          </a:prstGeom>
          <a:noFill/>
        </p:spPr>
      </p:pic>
      <p:pic>
        <p:nvPicPr>
          <p:cNvPr id="6" name="Picture 3" descr="bud29281_0517b"/>
          <p:cNvPicPr>
            <a:picLocks noChangeAspect="1" noChangeArrowheads="1"/>
          </p:cNvPicPr>
          <p:nvPr/>
        </p:nvPicPr>
        <p:blipFill>
          <a:blip r:embed="rId3" cstate="print"/>
          <a:srcRect l="7402" t="6246" r="8370" b="812"/>
          <a:stretch>
            <a:fillRect/>
          </a:stretch>
        </p:blipFill>
        <p:spPr bwMode="auto">
          <a:xfrm>
            <a:off x="4876800" y="4631558"/>
            <a:ext cx="3124200" cy="2226441"/>
          </a:xfrm>
          <a:prstGeom prst="rect">
            <a:avLst/>
          </a:prstGeom>
          <a:noFill/>
        </p:spPr>
      </p:pic>
      <p:sp>
        <p:nvSpPr>
          <p:cNvPr id="2" name="Title 1"/>
          <p:cNvSpPr>
            <a:spLocks noGrp="1"/>
          </p:cNvSpPr>
          <p:nvPr>
            <p:ph type="title"/>
          </p:nvPr>
        </p:nvSpPr>
        <p:spPr/>
        <p:txBody>
          <a:bodyPr/>
          <a:lstStyle/>
          <a:p>
            <a:r>
              <a:rPr lang="en-US" dirty="0"/>
              <a:t>Example 5−</a:t>
            </a:r>
            <a:r>
              <a:rPr lang="en-US" dirty="0" smtClean="0"/>
              <a:t>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07874" name="Picture 2"/>
          <p:cNvPicPr>
            <a:picLocks noChangeAspect="1" noChangeArrowheads="1"/>
          </p:cNvPicPr>
          <p:nvPr/>
        </p:nvPicPr>
        <p:blipFill>
          <a:blip r:embed="rId4" cstate="print"/>
          <a:srcRect/>
          <a:stretch>
            <a:fillRect/>
          </a:stretch>
        </p:blipFill>
        <p:spPr bwMode="auto">
          <a:xfrm>
            <a:off x="419100" y="685800"/>
            <a:ext cx="8724900" cy="3914775"/>
          </a:xfrm>
          <a:prstGeom prst="rect">
            <a:avLst/>
          </a:prstGeom>
          <a:noFill/>
          <a:ln w="9525">
            <a:noFill/>
            <a:miter lim="800000"/>
            <a:headEnd/>
            <a:tailEnd/>
          </a:ln>
        </p:spPr>
      </p:pic>
      <p:sp>
        <p:nvSpPr>
          <p:cNvPr id="8" name="TextBox 7"/>
          <p:cNvSpPr txBox="1"/>
          <p:nvPr/>
        </p:nvSpPr>
        <p:spPr>
          <a:xfrm>
            <a:off x="3810000" y="6396335"/>
            <a:ext cx="1752600" cy="461665"/>
          </a:xfrm>
          <a:prstGeom prst="rect">
            <a:avLst/>
          </a:prstGeom>
          <a:noFill/>
        </p:spPr>
        <p:txBody>
          <a:bodyPr wrap="square" rtlCol="0">
            <a:spAutoFit/>
          </a:bodyPr>
          <a:lstStyle/>
          <a:p>
            <a:r>
              <a:rPr lang="en-US" sz="2400" dirty="0" smtClean="0"/>
              <a:t>Fig. 5−17</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08898" name="Picture 2"/>
          <p:cNvPicPr>
            <a:picLocks noChangeAspect="1" noChangeArrowheads="1"/>
          </p:cNvPicPr>
          <p:nvPr/>
        </p:nvPicPr>
        <p:blipFill>
          <a:blip r:embed="rId2" cstate="print"/>
          <a:srcRect/>
          <a:stretch>
            <a:fillRect/>
          </a:stretch>
        </p:blipFill>
        <p:spPr bwMode="auto">
          <a:xfrm>
            <a:off x="428625" y="762000"/>
            <a:ext cx="8686800" cy="26289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Examples</a:t>
            </a:r>
            <a:endParaRPr lang="en-US" dirty="0"/>
          </a:p>
        </p:txBody>
      </p:sp>
      <p:sp>
        <p:nvSpPr>
          <p:cNvPr id="3" name="Content Placeholder 2"/>
          <p:cNvSpPr>
            <a:spLocks noGrp="1"/>
          </p:cNvSpPr>
          <p:nvPr>
            <p:ph idx="1"/>
          </p:nvPr>
        </p:nvSpPr>
        <p:spPr>
          <a:xfrm>
            <a:off x="381000" y="4267200"/>
            <a:ext cx="8610600" cy="2590800"/>
          </a:xfrm>
        </p:spPr>
        <p:txBody>
          <a:bodyPr>
            <a:normAutofit fontScale="92500"/>
          </a:bodyPr>
          <a:lstStyle/>
          <a:p>
            <a:r>
              <a:rPr lang="en-US" dirty="0" smtClean="0"/>
              <a:t>Chain test fixture that failed in one cycle.  </a:t>
            </a:r>
          </a:p>
          <a:p>
            <a:r>
              <a:rPr lang="en-US" dirty="0" smtClean="0"/>
              <a:t>To alleviate complaints of excessive wear, the manufacturer decided to case-harden the material</a:t>
            </a:r>
          </a:p>
          <a:p>
            <a:r>
              <a:rPr lang="en-US" dirty="0" smtClean="0"/>
              <a:t>(a) Two halves showing brittle fracture initiated by stress concentration</a:t>
            </a:r>
          </a:p>
          <a:p>
            <a:r>
              <a:rPr lang="en-US" dirty="0" smtClean="0"/>
              <a:t>(b) Enlarged view showing cracks induced by stress concentration at the support-pin holes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2274" name="Picture 2"/>
          <p:cNvPicPr>
            <a:picLocks noChangeAspect="1" noChangeArrowheads="1"/>
          </p:cNvPicPr>
          <p:nvPr/>
        </p:nvPicPr>
        <p:blipFill>
          <a:blip r:embed="rId2" cstate="print"/>
          <a:srcRect/>
          <a:stretch>
            <a:fillRect/>
          </a:stretch>
        </p:blipFill>
        <p:spPr bwMode="auto">
          <a:xfrm>
            <a:off x="1143000" y="762001"/>
            <a:ext cx="6705601" cy="3489565"/>
          </a:xfrm>
          <a:prstGeom prst="rect">
            <a:avLst/>
          </a:prstGeom>
          <a:noFill/>
          <a:ln w="9525">
            <a:noFill/>
            <a:miter lim="800000"/>
            <a:headEnd/>
            <a:tailEnd/>
          </a:ln>
        </p:spPr>
      </p:pic>
      <p:sp>
        <p:nvSpPr>
          <p:cNvPr id="7" name="TextBox 6"/>
          <p:cNvSpPr txBox="1"/>
          <p:nvPr/>
        </p:nvSpPr>
        <p:spPr>
          <a:xfrm>
            <a:off x="7772400" y="3581400"/>
            <a:ext cx="1752600" cy="461665"/>
          </a:xfrm>
          <a:prstGeom prst="rect">
            <a:avLst/>
          </a:prstGeom>
          <a:noFill/>
        </p:spPr>
        <p:txBody>
          <a:bodyPr wrap="square" rtlCol="0">
            <a:spAutoFit/>
          </a:bodyPr>
          <a:lstStyle/>
          <a:p>
            <a:r>
              <a:rPr lang="en-US" sz="2400" dirty="0" smtClean="0"/>
              <a:t>Fig. 5–4</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p:cNvPicPr>
            <a:picLocks noChangeAspect="1" noChangeArrowheads="1"/>
          </p:cNvPicPr>
          <p:nvPr/>
        </p:nvPicPr>
        <p:blipFill>
          <a:blip r:embed="rId2" cstate="print"/>
          <a:srcRect/>
          <a:stretch>
            <a:fillRect/>
          </a:stretch>
        </p:blipFill>
        <p:spPr bwMode="auto">
          <a:xfrm>
            <a:off x="390525" y="704850"/>
            <a:ext cx="8724900" cy="3200400"/>
          </a:xfrm>
          <a:prstGeom prst="rect">
            <a:avLst/>
          </a:prstGeom>
          <a:noFill/>
          <a:ln w="9525">
            <a:noFill/>
            <a:miter lim="800000"/>
            <a:headEnd/>
            <a:tailEnd/>
          </a:ln>
        </p:spPr>
      </p:pic>
      <p:sp>
        <p:nvSpPr>
          <p:cNvPr id="6" name="TextBox 5"/>
          <p:cNvSpPr txBox="1"/>
          <p:nvPr/>
        </p:nvSpPr>
        <p:spPr>
          <a:xfrm>
            <a:off x="6516757" y="190494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2" name="Title 1"/>
          <p:cNvSpPr>
            <a:spLocks noGrp="1"/>
          </p:cNvSpPr>
          <p:nvPr>
            <p:ph type="title"/>
          </p:nvPr>
        </p:nvSpPr>
        <p:spPr/>
        <p:txBody>
          <a:bodyPr/>
          <a:lstStyle/>
          <a:p>
            <a:r>
              <a:rPr lang="en-US" dirty="0"/>
              <a:t>Example 5−4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Theories for Brittle Materials</a:t>
            </a:r>
            <a:endParaRPr lang="en-US" dirty="0"/>
          </a:p>
        </p:txBody>
      </p:sp>
      <p:sp>
        <p:nvSpPr>
          <p:cNvPr id="3" name="Content Placeholder 2"/>
          <p:cNvSpPr>
            <a:spLocks noGrp="1"/>
          </p:cNvSpPr>
          <p:nvPr>
            <p:ph idx="1"/>
          </p:nvPr>
        </p:nvSpPr>
        <p:spPr>
          <a:xfrm>
            <a:off x="381000" y="762000"/>
            <a:ext cx="8534400" cy="5791200"/>
          </a:xfrm>
        </p:spPr>
        <p:txBody>
          <a:bodyPr/>
          <a:lstStyle/>
          <a:p>
            <a:r>
              <a:rPr lang="en-US" dirty="0" smtClean="0"/>
              <a:t>Experimental data indicates some differences in failure for brittle materials.</a:t>
            </a:r>
          </a:p>
          <a:p>
            <a:r>
              <a:rPr lang="en-US" dirty="0" smtClean="0"/>
              <a:t>Failure criteria is generally ultimate fracture rather than yielding</a:t>
            </a:r>
          </a:p>
          <a:p>
            <a:r>
              <a:rPr lang="en-US" dirty="0" smtClean="0"/>
              <a:t>Compressive strengths are usually larger than tensile strengths</a:t>
            </a:r>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19"/>
          <p:cNvPicPr>
            <a:picLocks noChangeAspect="1" noChangeArrowheads="1"/>
          </p:cNvPicPr>
          <p:nvPr/>
        </p:nvPicPr>
        <p:blipFill>
          <a:blip r:embed="rId2" cstate="print"/>
          <a:srcRect t="4851"/>
          <a:stretch>
            <a:fillRect/>
          </a:stretch>
        </p:blipFill>
        <p:spPr bwMode="auto">
          <a:xfrm>
            <a:off x="1447800" y="2438400"/>
            <a:ext cx="4850418" cy="4419600"/>
          </a:xfrm>
          <a:prstGeom prst="rect">
            <a:avLst/>
          </a:prstGeom>
          <a:noFill/>
        </p:spPr>
      </p:pic>
      <p:sp>
        <p:nvSpPr>
          <p:cNvPr id="6" name="TextBox 5"/>
          <p:cNvSpPr txBox="1"/>
          <p:nvPr/>
        </p:nvSpPr>
        <p:spPr>
          <a:xfrm>
            <a:off x="2514600" y="6396335"/>
            <a:ext cx="1752600" cy="461665"/>
          </a:xfrm>
          <a:prstGeom prst="rect">
            <a:avLst/>
          </a:prstGeom>
          <a:noFill/>
        </p:spPr>
        <p:txBody>
          <a:bodyPr wrap="square" rtlCol="0">
            <a:spAutoFit/>
          </a:bodyPr>
          <a:lstStyle/>
          <a:p>
            <a:r>
              <a:rPr lang="en-US" sz="2400" dirty="0" smtClean="0"/>
              <a:t>Fig. 5−19</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Normal Stress Theory</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Theory:  Failure occurs when the maximum principal stress in a stress element exceeds the strength.</a:t>
            </a:r>
          </a:p>
          <a:p>
            <a:r>
              <a:rPr lang="en-US" dirty="0" smtClean="0"/>
              <a:t>Predicts failure when</a:t>
            </a:r>
          </a:p>
          <a:p>
            <a:endParaRPr lang="en-US" dirty="0" smtClean="0"/>
          </a:p>
          <a:p>
            <a:endParaRPr lang="en-US" dirty="0" smtClean="0"/>
          </a:p>
          <a:p>
            <a:r>
              <a:rPr lang="en-US" dirty="0" smtClean="0"/>
              <a:t>For plane stress,</a:t>
            </a:r>
          </a:p>
          <a:p>
            <a:endParaRPr lang="en-US" dirty="0" smtClean="0"/>
          </a:p>
          <a:p>
            <a:endParaRPr lang="en-US" dirty="0" smtClean="0"/>
          </a:p>
          <a:p>
            <a:r>
              <a:rPr lang="en-US" dirty="0" smtClean="0"/>
              <a:t>Incorporating design factor,</a:t>
            </a:r>
          </a:p>
          <a:p>
            <a:endParaRPr lang="en-US" dirty="0" smtClean="0"/>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1447800" y="2000250"/>
            <a:ext cx="7543800" cy="671513"/>
          </a:xfrm>
          <a:prstGeom prst="rect">
            <a:avLst/>
          </a:prstGeom>
          <a:noFill/>
          <a:ln w="9525">
            <a:noFill/>
            <a:miter lim="800000"/>
            <a:headEnd/>
            <a:tailEnd/>
          </a:ln>
          <a:effectLst/>
        </p:spPr>
      </p:pic>
      <p:pic>
        <p:nvPicPr>
          <p:cNvPr id="6" name="Picture 8"/>
          <p:cNvPicPr>
            <a:picLocks noChangeAspect="1" noChangeArrowheads="1"/>
          </p:cNvPicPr>
          <p:nvPr/>
        </p:nvPicPr>
        <p:blipFill>
          <a:blip r:embed="rId3" cstate="print"/>
          <a:srcRect/>
          <a:stretch>
            <a:fillRect/>
          </a:stretch>
        </p:blipFill>
        <p:spPr bwMode="auto">
          <a:xfrm>
            <a:off x="1219200" y="3352800"/>
            <a:ext cx="7772400" cy="701675"/>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a:xfrm>
            <a:off x="1600200" y="4743450"/>
            <a:ext cx="7391400" cy="828675"/>
          </a:xfrm>
          <a:prstGeom prst="rect">
            <a:avLst/>
          </a:prstGeom>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Normal Stress Theory</a:t>
            </a:r>
            <a:endParaRPr lang="en-US" dirty="0"/>
          </a:p>
        </p:txBody>
      </p:sp>
      <p:sp>
        <p:nvSpPr>
          <p:cNvPr id="3" name="Content Placeholder 2"/>
          <p:cNvSpPr>
            <a:spLocks noGrp="1"/>
          </p:cNvSpPr>
          <p:nvPr>
            <p:ph idx="1"/>
          </p:nvPr>
        </p:nvSpPr>
        <p:spPr>
          <a:xfrm>
            <a:off x="381000" y="838200"/>
            <a:ext cx="8458200" cy="2133600"/>
          </a:xfrm>
        </p:spPr>
        <p:txBody>
          <a:bodyPr/>
          <a:lstStyle/>
          <a:p>
            <a:r>
              <a:rPr lang="en-US" dirty="0" smtClean="0"/>
              <a:t>Plot on principal stress axes</a:t>
            </a:r>
          </a:p>
          <a:p>
            <a:r>
              <a:rPr lang="en-US" dirty="0" smtClean="0"/>
              <a:t>Unsafe in part of fourth quadrant</a:t>
            </a:r>
          </a:p>
          <a:p>
            <a:r>
              <a:rPr lang="en-US" dirty="0" smtClean="0"/>
              <a:t>Not recommended for use</a:t>
            </a:r>
          </a:p>
          <a:p>
            <a:r>
              <a:rPr lang="en-US" dirty="0" smtClean="0"/>
              <a:t>Included for historical comparison</a:t>
            </a:r>
          </a:p>
          <a:p>
            <a:endParaRPr lang="en-US" dirty="0" smtClean="0"/>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 name="Picture 3" descr="bud29281_0518"/>
          <p:cNvPicPr>
            <a:picLocks noChangeAspect="1" noChangeArrowheads="1"/>
          </p:cNvPicPr>
          <p:nvPr/>
        </p:nvPicPr>
        <p:blipFill>
          <a:blip r:embed="rId2" cstate="print"/>
          <a:srcRect l="8563" t="6139" r="9683" b="6354"/>
          <a:stretch>
            <a:fillRect/>
          </a:stretch>
        </p:blipFill>
        <p:spPr bwMode="auto">
          <a:xfrm>
            <a:off x="2286000" y="2667000"/>
            <a:ext cx="4171950" cy="3886200"/>
          </a:xfrm>
          <a:prstGeom prst="rect">
            <a:avLst/>
          </a:prstGeom>
          <a:noFill/>
        </p:spPr>
      </p:pic>
      <p:sp>
        <p:nvSpPr>
          <p:cNvPr id="10" name="TextBox 9"/>
          <p:cNvSpPr txBox="1"/>
          <p:nvPr/>
        </p:nvSpPr>
        <p:spPr>
          <a:xfrm>
            <a:off x="3581400" y="6396335"/>
            <a:ext cx="1752600" cy="461665"/>
          </a:xfrm>
          <a:prstGeom prst="rect">
            <a:avLst/>
          </a:prstGeom>
          <a:noFill/>
        </p:spPr>
        <p:txBody>
          <a:bodyPr wrap="square" rtlCol="0">
            <a:spAutoFit/>
          </a:bodyPr>
          <a:lstStyle/>
          <a:p>
            <a:r>
              <a:rPr lang="en-US" sz="2400" dirty="0" smtClean="0"/>
              <a:t>Fig. 5−18</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Brittle Coulomb-Mohr</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Same as previously derived, using ultimate strengths for failure</a:t>
            </a:r>
          </a:p>
          <a:p>
            <a:r>
              <a:rPr lang="en-US" dirty="0" smtClean="0"/>
              <a:t>Failure equations dependent on quadrant</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5759048" y="1828800"/>
            <a:ext cx="3384952" cy="29718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762000" y="2457450"/>
            <a:ext cx="1352550" cy="361950"/>
          </a:xfrm>
          <a:prstGeom prst="rect">
            <a:avLst/>
          </a:prstGeom>
          <a:noFill/>
          <a:ln w="9525">
            <a:noFill/>
            <a:miter lim="800000"/>
            <a:headEnd/>
            <a:tailEnd/>
          </a:ln>
        </p:spPr>
      </p:pic>
      <p:pic>
        <p:nvPicPr>
          <p:cNvPr id="7" name="Picture 7"/>
          <p:cNvPicPr>
            <a:picLocks noChangeAspect="1" noChangeArrowheads="1"/>
          </p:cNvPicPr>
          <p:nvPr/>
        </p:nvPicPr>
        <p:blipFill>
          <a:blip r:embed="rId4" cstate="print"/>
          <a:srcRect/>
          <a:stretch>
            <a:fillRect/>
          </a:stretch>
        </p:blipFill>
        <p:spPr bwMode="auto">
          <a:xfrm>
            <a:off x="762000" y="3914775"/>
            <a:ext cx="1371600" cy="428625"/>
          </a:xfrm>
          <a:prstGeom prst="rect">
            <a:avLst/>
          </a:prstGeom>
          <a:noFill/>
          <a:ln w="9525">
            <a:noFill/>
            <a:miter lim="800000"/>
            <a:headEnd/>
            <a:tailEnd/>
          </a:ln>
        </p:spPr>
      </p:pic>
      <p:pic>
        <p:nvPicPr>
          <p:cNvPr id="8" name="Picture 8"/>
          <p:cNvPicPr>
            <a:picLocks noChangeAspect="1" noChangeArrowheads="1"/>
          </p:cNvPicPr>
          <p:nvPr/>
        </p:nvPicPr>
        <p:blipFill>
          <a:blip r:embed="rId5" cstate="print"/>
          <a:srcRect/>
          <a:stretch>
            <a:fillRect/>
          </a:stretch>
        </p:blipFill>
        <p:spPr bwMode="auto">
          <a:xfrm>
            <a:off x="2895600" y="2314575"/>
            <a:ext cx="981075" cy="561975"/>
          </a:xfrm>
          <a:prstGeom prst="rect">
            <a:avLst/>
          </a:prstGeom>
          <a:noFill/>
          <a:ln w="9525">
            <a:noFill/>
            <a:miter lim="800000"/>
            <a:headEnd/>
            <a:tailEnd/>
          </a:ln>
        </p:spPr>
      </p:pic>
      <p:pic>
        <p:nvPicPr>
          <p:cNvPr id="9" name="Picture 11"/>
          <p:cNvPicPr>
            <a:picLocks noChangeAspect="1" noChangeArrowheads="1"/>
          </p:cNvPicPr>
          <p:nvPr/>
        </p:nvPicPr>
        <p:blipFill>
          <a:blip r:embed="rId6" cstate="print"/>
          <a:srcRect/>
          <a:stretch>
            <a:fillRect/>
          </a:stretch>
        </p:blipFill>
        <p:spPr bwMode="auto">
          <a:xfrm>
            <a:off x="2895600" y="3886200"/>
            <a:ext cx="1152525" cy="552450"/>
          </a:xfrm>
          <a:prstGeom prst="rect">
            <a:avLst/>
          </a:prstGeom>
          <a:noFill/>
          <a:ln w="9525">
            <a:noFill/>
            <a:miter lim="800000"/>
            <a:headEnd/>
            <a:tailEnd/>
          </a:ln>
        </p:spPr>
      </p:pic>
      <p:sp>
        <p:nvSpPr>
          <p:cNvPr id="10" name="TextBox 9"/>
          <p:cNvSpPr txBox="1"/>
          <p:nvPr/>
        </p:nvSpPr>
        <p:spPr>
          <a:xfrm>
            <a:off x="381000" y="1828800"/>
            <a:ext cx="2971800" cy="369332"/>
          </a:xfrm>
          <a:prstGeom prst="rect">
            <a:avLst/>
          </a:prstGeom>
          <a:noFill/>
        </p:spPr>
        <p:txBody>
          <a:bodyPr wrap="square" rtlCol="0">
            <a:spAutoFit/>
          </a:bodyPr>
          <a:lstStyle/>
          <a:p>
            <a:r>
              <a:rPr lang="en-US" b="1" dirty="0" smtClean="0"/>
              <a:t>Quadrant condition</a:t>
            </a:r>
            <a:endParaRPr lang="en-US" b="1" dirty="0"/>
          </a:p>
        </p:txBody>
      </p:sp>
      <p:cxnSp>
        <p:nvCxnSpPr>
          <p:cNvPr id="11" name="Straight Connector 10"/>
          <p:cNvCxnSpPr/>
          <p:nvPr/>
        </p:nvCxnSpPr>
        <p:spPr>
          <a:xfrm rot="5400000">
            <a:off x="1333500" y="3238500"/>
            <a:ext cx="2667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57200" y="2286000"/>
            <a:ext cx="4267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p:cNvPicPr>
            <a:picLocks noChangeAspect="1" noChangeArrowheads="1"/>
          </p:cNvPicPr>
          <p:nvPr/>
        </p:nvPicPr>
        <p:blipFill>
          <a:blip r:embed="rId7" cstate="print"/>
          <a:srcRect/>
          <a:stretch>
            <a:fillRect/>
          </a:stretch>
        </p:blipFill>
        <p:spPr bwMode="auto">
          <a:xfrm>
            <a:off x="762000" y="3200400"/>
            <a:ext cx="1333500" cy="381000"/>
          </a:xfrm>
          <a:prstGeom prst="rect">
            <a:avLst/>
          </a:prstGeom>
          <a:noFill/>
          <a:ln w="9525">
            <a:noFill/>
            <a:miter lim="800000"/>
            <a:headEnd/>
            <a:tailEnd/>
          </a:ln>
        </p:spPr>
      </p:pic>
      <p:pic>
        <p:nvPicPr>
          <p:cNvPr id="14" name="Picture 3"/>
          <p:cNvPicPr>
            <a:picLocks noChangeAspect="1" noChangeArrowheads="1"/>
          </p:cNvPicPr>
          <p:nvPr/>
        </p:nvPicPr>
        <p:blipFill>
          <a:blip r:embed="rId8" cstate="print"/>
          <a:srcRect/>
          <a:stretch>
            <a:fillRect/>
          </a:stretch>
        </p:blipFill>
        <p:spPr bwMode="auto">
          <a:xfrm>
            <a:off x="2895600" y="3105150"/>
            <a:ext cx="1476375" cy="552450"/>
          </a:xfrm>
          <a:prstGeom prst="rect">
            <a:avLst/>
          </a:prstGeom>
          <a:noFill/>
          <a:ln w="9525">
            <a:noFill/>
            <a:miter lim="800000"/>
            <a:headEnd/>
            <a:tailEnd/>
          </a:ln>
        </p:spPr>
      </p:pic>
      <p:pic>
        <p:nvPicPr>
          <p:cNvPr id="210946" name="Picture 2"/>
          <p:cNvPicPr>
            <a:picLocks noChangeAspect="1" noChangeArrowheads="1"/>
          </p:cNvPicPr>
          <p:nvPr/>
        </p:nvPicPr>
        <p:blipFill>
          <a:blip r:embed="rId9" cstate="print"/>
          <a:srcRect/>
          <a:stretch>
            <a:fillRect/>
          </a:stretch>
        </p:blipFill>
        <p:spPr bwMode="auto">
          <a:xfrm>
            <a:off x="4743450" y="2466975"/>
            <a:ext cx="819150" cy="314325"/>
          </a:xfrm>
          <a:prstGeom prst="rect">
            <a:avLst/>
          </a:prstGeom>
          <a:noFill/>
          <a:ln w="9525">
            <a:noFill/>
            <a:miter lim="800000"/>
            <a:headEnd/>
            <a:tailEnd/>
          </a:ln>
        </p:spPr>
      </p:pic>
      <p:pic>
        <p:nvPicPr>
          <p:cNvPr id="210947" name="Picture 3"/>
          <p:cNvPicPr>
            <a:picLocks noChangeAspect="1" noChangeArrowheads="1"/>
          </p:cNvPicPr>
          <p:nvPr/>
        </p:nvPicPr>
        <p:blipFill>
          <a:blip r:embed="rId10" cstate="print"/>
          <a:srcRect/>
          <a:stretch>
            <a:fillRect/>
          </a:stretch>
        </p:blipFill>
        <p:spPr bwMode="auto">
          <a:xfrm>
            <a:off x="4733925" y="3209925"/>
            <a:ext cx="819150" cy="285750"/>
          </a:xfrm>
          <a:prstGeom prst="rect">
            <a:avLst/>
          </a:prstGeom>
          <a:noFill/>
          <a:ln w="9525">
            <a:noFill/>
            <a:miter lim="800000"/>
            <a:headEnd/>
            <a:tailEnd/>
          </a:ln>
        </p:spPr>
      </p:pic>
      <p:pic>
        <p:nvPicPr>
          <p:cNvPr id="210948" name="Picture 4"/>
          <p:cNvPicPr>
            <a:picLocks noChangeAspect="1" noChangeArrowheads="1"/>
          </p:cNvPicPr>
          <p:nvPr/>
        </p:nvPicPr>
        <p:blipFill>
          <a:blip r:embed="rId11" cstate="print"/>
          <a:srcRect/>
          <a:stretch>
            <a:fillRect/>
          </a:stretch>
        </p:blipFill>
        <p:spPr bwMode="auto">
          <a:xfrm>
            <a:off x="4724400" y="4038600"/>
            <a:ext cx="809625" cy="323850"/>
          </a:xfrm>
          <a:prstGeom prst="rect">
            <a:avLst/>
          </a:prstGeom>
          <a:noFill/>
          <a:ln w="9525">
            <a:noFill/>
            <a:miter lim="800000"/>
            <a:headEnd/>
            <a:tailEnd/>
          </a:ln>
        </p:spPr>
      </p:pic>
      <p:sp>
        <p:nvSpPr>
          <p:cNvPr id="30" name="TextBox 29"/>
          <p:cNvSpPr txBox="1"/>
          <p:nvPr/>
        </p:nvSpPr>
        <p:spPr>
          <a:xfrm>
            <a:off x="2819400" y="1828800"/>
            <a:ext cx="2895600" cy="369332"/>
          </a:xfrm>
          <a:prstGeom prst="rect">
            <a:avLst/>
          </a:prstGeom>
          <a:noFill/>
        </p:spPr>
        <p:txBody>
          <a:bodyPr wrap="square" rtlCol="0">
            <a:spAutoFit/>
          </a:bodyPr>
          <a:lstStyle/>
          <a:p>
            <a:r>
              <a:rPr lang="en-US" b="1" dirty="0" smtClean="0"/>
              <a:t>Failure criteria</a:t>
            </a:r>
            <a:endParaRPr lang="en-US" b="1" dirty="0"/>
          </a:p>
        </p:txBody>
      </p:sp>
      <p:sp>
        <p:nvSpPr>
          <p:cNvPr id="31" name="TextBox 30"/>
          <p:cNvSpPr txBox="1"/>
          <p:nvPr/>
        </p:nvSpPr>
        <p:spPr>
          <a:xfrm>
            <a:off x="6400800" y="4800600"/>
            <a:ext cx="1752600" cy="461665"/>
          </a:xfrm>
          <a:prstGeom prst="rect">
            <a:avLst/>
          </a:prstGeom>
          <a:noFill/>
        </p:spPr>
        <p:txBody>
          <a:bodyPr wrap="square" rtlCol="0">
            <a:spAutoFit/>
          </a:bodyPr>
          <a:lstStyle/>
          <a:p>
            <a:r>
              <a:rPr lang="en-US" sz="2400" dirty="0" smtClean="0"/>
              <a:t>Fig. 5−14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Brittle Failure Experimental Data</a:t>
            </a:r>
            <a:endParaRPr lang="en-US" dirty="0"/>
          </a:p>
        </p:txBody>
      </p:sp>
      <p:sp>
        <p:nvSpPr>
          <p:cNvPr id="3" name="Content Placeholder 2"/>
          <p:cNvSpPr>
            <a:spLocks noGrp="1"/>
          </p:cNvSpPr>
          <p:nvPr>
            <p:ph idx="1"/>
          </p:nvPr>
        </p:nvSpPr>
        <p:spPr>
          <a:xfrm>
            <a:off x="381000" y="838200"/>
            <a:ext cx="3962400" cy="6019800"/>
          </a:xfrm>
        </p:spPr>
        <p:txBody>
          <a:bodyPr/>
          <a:lstStyle/>
          <a:p>
            <a:r>
              <a:rPr lang="en-US" dirty="0" smtClean="0"/>
              <a:t>Coulomb-Mohr is conservative in 4</a:t>
            </a:r>
            <a:r>
              <a:rPr lang="en-US" baseline="30000" dirty="0" smtClean="0"/>
              <a:t>th</a:t>
            </a:r>
            <a:r>
              <a:rPr lang="en-US" dirty="0" smtClean="0"/>
              <a:t> quadrant</a:t>
            </a:r>
          </a:p>
          <a:p>
            <a:r>
              <a:rPr lang="en-US" i="1" dirty="0" smtClean="0"/>
              <a:t>Modified Mohr</a:t>
            </a:r>
            <a:r>
              <a:rPr lang="en-US" dirty="0" smtClean="0"/>
              <a:t> criteria adjusts to better fit the data in the 4</a:t>
            </a:r>
            <a:r>
              <a:rPr lang="en-US" baseline="30000" dirty="0" smtClean="0"/>
              <a:t>th</a:t>
            </a:r>
            <a:r>
              <a:rPr lang="en-US" dirty="0" smtClean="0"/>
              <a:t> quadrant</a:t>
            </a:r>
            <a:endParaRPr lang="en-US" i="1"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19"/>
          <p:cNvPicPr>
            <a:picLocks noChangeAspect="1" noChangeArrowheads="1"/>
          </p:cNvPicPr>
          <p:nvPr/>
        </p:nvPicPr>
        <p:blipFill>
          <a:blip r:embed="rId2" cstate="print"/>
          <a:srcRect t="4851"/>
          <a:stretch>
            <a:fillRect/>
          </a:stretch>
        </p:blipFill>
        <p:spPr bwMode="auto">
          <a:xfrm>
            <a:off x="4293582" y="762000"/>
            <a:ext cx="4850418" cy="4419600"/>
          </a:xfrm>
          <a:prstGeom prst="rect">
            <a:avLst/>
          </a:prstGeom>
          <a:noFill/>
        </p:spPr>
      </p:pic>
      <p:sp>
        <p:nvSpPr>
          <p:cNvPr id="6" name="TextBox 5"/>
          <p:cNvSpPr txBox="1"/>
          <p:nvPr/>
        </p:nvSpPr>
        <p:spPr>
          <a:xfrm>
            <a:off x="4953000" y="4800600"/>
            <a:ext cx="1752600" cy="461665"/>
          </a:xfrm>
          <a:prstGeom prst="rect">
            <a:avLst/>
          </a:prstGeom>
          <a:noFill/>
        </p:spPr>
        <p:txBody>
          <a:bodyPr wrap="square" rtlCol="0">
            <a:spAutoFit/>
          </a:bodyPr>
          <a:lstStyle/>
          <a:p>
            <a:r>
              <a:rPr lang="en-US" sz="2400" dirty="0" smtClean="0"/>
              <a:t>Fig. 5−19</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Modified-Mohr</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533400" y="1171575"/>
            <a:ext cx="1352550" cy="36195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533400" y="1800225"/>
            <a:ext cx="2962275" cy="590550"/>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533400" y="2657475"/>
            <a:ext cx="2905125" cy="609600"/>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533400" y="3533775"/>
            <a:ext cx="1371600" cy="428625"/>
          </a:xfrm>
          <a:prstGeom prst="rect">
            <a:avLst/>
          </a:prstGeom>
          <a:noFill/>
          <a:ln w="9525">
            <a:noFill/>
            <a:miter lim="800000"/>
            <a:headEnd/>
            <a:tailEnd/>
          </a:ln>
        </p:spPr>
      </p:pic>
      <p:pic>
        <p:nvPicPr>
          <p:cNvPr id="9" name="Picture 8"/>
          <p:cNvPicPr>
            <a:picLocks noChangeAspect="1" noChangeArrowheads="1"/>
          </p:cNvPicPr>
          <p:nvPr/>
        </p:nvPicPr>
        <p:blipFill>
          <a:blip r:embed="rId6" cstate="print"/>
          <a:srcRect/>
          <a:stretch>
            <a:fillRect/>
          </a:stretch>
        </p:blipFill>
        <p:spPr bwMode="auto">
          <a:xfrm>
            <a:off x="3962400" y="1171575"/>
            <a:ext cx="981075" cy="561975"/>
          </a:xfrm>
          <a:prstGeom prst="rect">
            <a:avLst/>
          </a:prstGeom>
          <a:noFill/>
          <a:ln w="9525">
            <a:noFill/>
            <a:miter lim="800000"/>
            <a:headEnd/>
            <a:tailEnd/>
          </a:ln>
        </p:spPr>
      </p:pic>
      <p:pic>
        <p:nvPicPr>
          <p:cNvPr id="10" name="Picture 9"/>
          <p:cNvPicPr>
            <a:picLocks noChangeAspect="1" noChangeArrowheads="1"/>
          </p:cNvPicPr>
          <p:nvPr/>
        </p:nvPicPr>
        <p:blipFill>
          <a:blip r:embed="rId6" cstate="print"/>
          <a:srcRect/>
          <a:stretch>
            <a:fillRect/>
          </a:stretch>
        </p:blipFill>
        <p:spPr bwMode="auto">
          <a:xfrm>
            <a:off x="3962400" y="1889125"/>
            <a:ext cx="981075" cy="561975"/>
          </a:xfrm>
          <a:prstGeom prst="rect">
            <a:avLst/>
          </a:prstGeom>
          <a:noFill/>
          <a:ln w="9525">
            <a:noFill/>
            <a:miter lim="800000"/>
            <a:headEnd/>
            <a:tailEnd/>
          </a:ln>
        </p:spPr>
      </p:pic>
      <p:pic>
        <p:nvPicPr>
          <p:cNvPr id="11" name="Picture 10"/>
          <p:cNvPicPr>
            <a:picLocks noChangeAspect="1" noChangeArrowheads="1"/>
          </p:cNvPicPr>
          <p:nvPr/>
        </p:nvPicPr>
        <p:blipFill>
          <a:blip r:embed="rId7" cstate="print"/>
          <a:srcRect/>
          <a:stretch>
            <a:fillRect/>
          </a:stretch>
        </p:blipFill>
        <p:spPr bwMode="auto">
          <a:xfrm>
            <a:off x="3962400" y="2606675"/>
            <a:ext cx="2533650" cy="619125"/>
          </a:xfrm>
          <a:prstGeom prst="rect">
            <a:avLst/>
          </a:prstGeom>
          <a:noFill/>
          <a:ln w="9525">
            <a:noFill/>
            <a:miter lim="800000"/>
            <a:headEnd/>
            <a:tailEnd/>
          </a:ln>
        </p:spPr>
      </p:pic>
      <p:pic>
        <p:nvPicPr>
          <p:cNvPr id="12" name="Picture 11"/>
          <p:cNvPicPr>
            <a:picLocks noChangeAspect="1" noChangeArrowheads="1"/>
          </p:cNvPicPr>
          <p:nvPr/>
        </p:nvPicPr>
        <p:blipFill>
          <a:blip r:embed="rId8" cstate="print"/>
          <a:srcRect/>
          <a:stretch>
            <a:fillRect/>
          </a:stretch>
        </p:blipFill>
        <p:spPr bwMode="auto">
          <a:xfrm>
            <a:off x="3962400" y="3381375"/>
            <a:ext cx="1152525" cy="552450"/>
          </a:xfrm>
          <a:prstGeom prst="rect">
            <a:avLst/>
          </a:prstGeom>
          <a:noFill/>
          <a:ln w="9525">
            <a:noFill/>
            <a:miter lim="800000"/>
            <a:headEnd/>
            <a:tailEnd/>
          </a:ln>
        </p:spPr>
      </p:pic>
      <p:sp>
        <p:nvSpPr>
          <p:cNvPr id="13" name="TextBox 12"/>
          <p:cNvSpPr txBox="1"/>
          <p:nvPr/>
        </p:nvSpPr>
        <p:spPr>
          <a:xfrm>
            <a:off x="533400" y="685800"/>
            <a:ext cx="2971800" cy="369332"/>
          </a:xfrm>
          <a:prstGeom prst="rect">
            <a:avLst/>
          </a:prstGeom>
          <a:noFill/>
        </p:spPr>
        <p:txBody>
          <a:bodyPr wrap="square" rtlCol="0">
            <a:spAutoFit/>
          </a:bodyPr>
          <a:lstStyle/>
          <a:p>
            <a:r>
              <a:rPr lang="en-US" b="1" dirty="0" smtClean="0"/>
              <a:t>Quadrant condition</a:t>
            </a:r>
            <a:endParaRPr lang="en-US" b="1" dirty="0"/>
          </a:p>
        </p:txBody>
      </p:sp>
      <p:sp>
        <p:nvSpPr>
          <p:cNvPr id="14" name="TextBox 13"/>
          <p:cNvSpPr txBox="1"/>
          <p:nvPr/>
        </p:nvSpPr>
        <p:spPr>
          <a:xfrm>
            <a:off x="3962400" y="714375"/>
            <a:ext cx="2895600" cy="369332"/>
          </a:xfrm>
          <a:prstGeom prst="rect">
            <a:avLst/>
          </a:prstGeom>
          <a:noFill/>
        </p:spPr>
        <p:txBody>
          <a:bodyPr wrap="square" rtlCol="0">
            <a:spAutoFit/>
          </a:bodyPr>
          <a:lstStyle/>
          <a:p>
            <a:r>
              <a:rPr lang="en-US" b="1" dirty="0" smtClean="0"/>
              <a:t>Failure criteria</a:t>
            </a:r>
            <a:endParaRPr lang="en-US" b="1" dirty="0"/>
          </a:p>
        </p:txBody>
      </p:sp>
      <p:cxnSp>
        <p:nvCxnSpPr>
          <p:cNvPr id="15" name="Straight Connector 14"/>
          <p:cNvCxnSpPr/>
          <p:nvPr/>
        </p:nvCxnSpPr>
        <p:spPr>
          <a:xfrm rot="5400000">
            <a:off x="1981200" y="2362200"/>
            <a:ext cx="3200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600" y="1143000"/>
            <a:ext cx="5105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11970" name="Picture 2"/>
          <p:cNvPicPr>
            <a:picLocks noChangeAspect="1" noChangeArrowheads="1"/>
          </p:cNvPicPr>
          <p:nvPr/>
        </p:nvPicPr>
        <p:blipFill>
          <a:blip r:embed="rId9" cstate="print"/>
          <a:srcRect/>
          <a:stretch>
            <a:fillRect/>
          </a:stretch>
        </p:blipFill>
        <p:spPr bwMode="auto">
          <a:xfrm>
            <a:off x="6781800" y="1371600"/>
            <a:ext cx="790575" cy="285750"/>
          </a:xfrm>
          <a:prstGeom prst="rect">
            <a:avLst/>
          </a:prstGeom>
          <a:noFill/>
          <a:ln w="9525">
            <a:noFill/>
            <a:miter lim="800000"/>
            <a:headEnd/>
            <a:tailEnd/>
          </a:ln>
        </p:spPr>
      </p:pic>
      <p:pic>
        <p:nvPicPr>
          <p:cNvPr id="211971" name="Picture 3"/>
          <p:cNvPicPr>
            <a:picLocks noChangeAspect="1" noChangeArrowheads="1"/>
          </p:cNvPicPr>
          <p:nvPr/>
        </p:nvPicPr>
        <p:blipFill>
          <a:blip r:embed="rId10" cstate="print"/>
          <a:srcRect/>
          <a:stretch>
            <a:fillRect/>
          </a:stretch>
        </p:blipFill>
        <p:spPr bwMode="auto">
          <a:xfrm>
            <a:off x="6781800" y="2743200"/>
            <a:ext cx="800100" cy="295275"/>
          </a:xfrm>
          <a:prstGeom prst="rect">
            <a:avLst/>
          </a:prstGeom>
          <a:noFill/>
          <a:ln w="9525">
            <a:noFill/>
            <a:miter lim="800000"/>
            <a:headEnd/>
            <a:tailEnd/>
          </a:ln>
        </p:spPr>
      </p:pic>
      <p:pic>
        <p:nvPicPr>
          <p:cNvPr id="211972" name="Picture 4"/>
          <p:cNvPicPr>
            <a:picLocks noChangeAspect="1" noChangeArrowheads="1"/>
          </p:cNvPicPr>
          <p:nvPr/>
        </p:nvPicPr>
        <p:blipFill>
          <a:blip r:embed="rId11" cstate="print"/>
          <a:srcRect/>
          <a:stretch>
            <a:fillRect/>
          </a:stretch>
        </p:blipFill>
        <p:spPr bwMode="auto">
          <a:xfrm>
            <a:off x="6781800" y="3505200"/>
            <a:ext cx="781050" cy="285750"/>
          </a:xfrm>
          <a:prstGeom prst="rect">
            <a:avLst/>
          </a:prstGeom>
          <a:noFill/>
          <a:ln w="9525">
            <a:noFill/>
            <a:miter lim="800000"/>
            <a:headEnd/>
            <a:tailEnd/>
          </a:ln>
        </p:spPr>
      </p:pic>
      <p:pic>
        <p:nvPicPr>
          <p:cNvPr id="20" name="Picture 2"/>
          <p:cNvPicPr>
            <a:picLocks noChangeAspect="1" noChangeArrowheads="1"/>
          </p:cNvPicPr>
          <p:nvPr/>
        </p:nvPicPr>
        <p:blipFill>
          <a:blip r:embed="rId9" cstate="print"/>
          <a:srcRect/>
          <a:stretch>
            <a:fillRect/>
          </a:stretch>
        </p:blipFill>
        <p:spPr bwMode="auto">
          <a:xfrm>
            <a:off x="6781800" y="2057400"/>
            <a:ext cx="790575" cy="285750"/>
          </a:xfrm>
          <a:prstGeom prst="rect">
            <a:avLst/>
          </a:prstGeom>
          <a:noFill/>
          <a:ln w="9525">
            <a:noFill/>
            <a:miter lim="800000"/>
            <a:headEnd/>
            <a:tailEnd/>
          </a:ln>
        </p:spPr>
      </p:pic>
      <p:pic>
        <p:nvPicPr>
          <p:cNvPr id="21" name="Picture 3" descr="bud29281_0519"/>
          <p:cNvPicPr>
            <a:picLocks noChangeAspect="1" noChangeArrowheads="1"/>
          </p:cNvPicPr>
          <p:nvPr/>
        </p:nvPicPr>
        <p:blipFill>
          <a:blip r:embed="rId12" cstate="print"/>
          <a:srcRect l="712" t="4851" b="5221"/>
          <a:stretch>
            <a:fillRect/>
          </a:stretch>
        </p:blipFill>
        <p:spPr bwMode="auto">
          <a:xfrm>
            <a:off x="1447800" y="3886200"/>
            <a:ext cx="3426283" cy="29718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12994" name="Picture 2"/>
          <p:cNvPicPr>
            <a:picLocks noChangeAspect="1" noChangeArrowheads="1"/>
          </p:cNvPicPr>
          <p:nvPr/>
        </p:nvPicPr>
        <p:blipFill>
          <a:blip r:embed="rId2" cstate="print"/>
          <a:srcRect/>
          <a:stretch>
            <a:fillRect/>
          </a:stretch>
        </p:blipFill>
        <p:spPr bwMode="auto">
          <a:xfrm>
            <a:off x="533400" y="838200"/>
            <a:ext cx="8420100" cy="1414133"/>
          </a:xfrm>
          <a:prstGeom prst="rect">
            <a:avLst/>
          </a:prstGeom>
          <a:noFill/>
          <a:ln w="9525">
            <a:noFill/>
            <a:miter lim="800000"/>
            <a:headEnd/>
            <a:tailEnd/>
          </a:ln>
        </p:spPr>
      </p:pic>
      <p:sp>
        <p:nvSpPr>
          <p:cNvPr id="6" name="TextBox 5"/>
          <p:cNvSpPr txBox="1"/>
          <p:nvPr/>
        </p:nvSpPr>
        <p:spPr>
          <a:xfrm>
            <a:off x="4267200" y="6248400"/>
            <a:ext cx="1752600" cy="461665"/>
          </a:xfrm>
          <a:prstGeom prst="rect">
            <a:avLst/>
          </a:prstGeom>
          <a:noFill/>
        </p:spPr>
        <p:txBody>
          <a:bodyPr wrap="square" rtlCol="0">
            <a:spAutoFit/>
          </a:bodyPr>
          <a:lstStyle/>
          <a:p>
            <a:r>
              <a:rPr lang="en-US" sz="2400" dirty="0" smtClean="0"/>
              <a:t>Fig. 5−16</a:t>
            </a:r>
          </a:p>
        </p:txBody>
      </p:sp>
      <p:pic>
        <p:nvPicPr>
          <p:cNvPr id="8" name="Picture 7" descr="Fig 5-16.jpg"/>
          <p:cNvPicPr>
            <a:picLocks noChangeAspect="1"/>
          </p:cNvPicPr>
          <p:nvPr/>
        </p:nvPicPr>
        <p:blipFill>
          <a:blip r:embed="rId3" cstate="print"/>
          <a:stretch>
            <a:fillRect/>
          </a:stretch>
        </p:blipFill>
        <p:spPr>
          <a:xfrm>
            <a:off x="2667000" y="2743200"/>
            <a:ext cx="3657600" cy="331031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r>
              <a:rPr lang="en-US" dirty="0" smtClean="0"/>
              <a:t>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5" name="Picture 4" descr="Ex 5-5.jpg"/>
          <p:cNvPicPr>
            <a:picLocks noChangeAspect="1"/>
          </p:cNvPicPr>
          <p:nvPr/>
        </p:nvPicPr>
        <p:blipFill>
          <a:blip r:embed="rId2" cstate="print"/>
          <a:stretch>
            <a:fillRect/>
          </a:stretch>
        </p:blipFill>
        <p:spPr>
          <a:xfrm>
            <a:off x="762000" y="838200"/>
            <a:ext cx="7954262" cy="44196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r>
              <a:rPr lang="en-US" dirty="0" smtClean="0"/>
              <a:t>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7" name="Picture 6" descr="Ex 5-5(1).jpg"/>
          <p:cNvPicPr>
            <a:picLocks noChangeAspect="1"/>
          </p:cNvPicPr>
          <p:nvPr/>
        </p:nvPicPr>
        <p:blipFill>
          <a:blip r:embed="rId2" cstate="print"/>
          <a:stretch>
            <a:fillRect/>
          </a:stretch>
        </p:blipFill>
        <p:spPr>
          <a:xfrm>
            <a:off x="685800" y="838200"/>
            <a:ext cx="8186846" cy="4267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Examples</a:t>
            </a:r>
            <a:endParaRPr lang="en-US" dirty="0"/>
          </a:p>
        </p:txBody>
      </p:sp>
      <p:sp>
        <p:nvSpPr>
          <p:cNvPr id="3" name="Content Placeholder 2"/>
          <p:cNvSpPr>
            <a:spLocks noGrp="1"/>
          </p:cNvSpPr>
          <p:nvPr>
            <p:ph idx="1"/>
          </p:nvPr>
        </p:nvSpPr>
        <p:spPr>
          <a:xfrm>
            <a:off x="381000" y="4876800"/>
            <a:ext cx="8610600" cy="1981200"/>
          </a:xfrm>
        </p:spPr>
        <p:txBody>
          <a:bodyPr>
            <a:normAutofit/>
          </a:bodyPr>
          <a:lstStyle/>
          <a:p>
            <a:r>
              <a:rPr lang="en-US" dirty="0" smtClean="0"/>
              <a:t>Valve-spring failure caused by spring surge in an </a:t>
            </a:r>
            <a:r>
              <a:rPr lang="en-US" dirty="0" err="1" smtClean="0"/>
              <a:t>oversped</a:t>
            </a:r>
            <a:r>
              <a:rPr lang="en-US" dirty="0" smtClean="0"/>
              <a:t> engine.</a:t>
            </a:r>
          </a:p>
          <a:p>
            <a:r>
              <a:rPr lang="en-US" dirty="0" smtClean="0"/>
              <a:t>The fractures exhibit the classic 45 degree shear failure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83298" name="Picture 2"/>
          <p:cNvPicPr>
            <a:picLocks noChangeAspect="1" noChangeArrowheads="1"/>
          </p:cNvPicPr>
          <p:nvPr/>
        </p:nvPicPr>
        <p:blipFill>
          <a:blip r:embed="rId2" cstate="print"/>
          <a:srcRect/>
          <a:stretch>
            <a:fillRect/>
          </a:stretch>
        </p:blipFill>
        <p:spPr bwMode="auto">
          <a:xfrm>
            <a:off x="2741619" y="762000"/>
            <a:ext cx="4192581" cy="3886200"/>
          </a:xfrm>
          <a:prstGeom prst="rect">
            <a:avLst/>
          </a:prstGeom>
          <a:noFill/>
          <a:ln w="9525">
            <a:noFill/>
            <a:miter lim="800000"/>
            <a:headEnd/>
            <a:tailEnd/>
          </a:ln>
        </p:spPr>
      </p:pic>
      <p:sp>
        <p:nvSpPr>
          <p:cNvPr id="7" name="TextBox 6"/>
          <p:cNvSpPr txBox="1"/>
          <p:nvPr/>
        </p:nvSpPr>
        <p:spPr>
          <a:xfrm>
            <a:off x="7010400" y="4191000"/>
            <a:ext cx="1752600" cy="461665"/>
          </a:xfrm>
          <a:prstGeom prst="rect">
            <a:avLst/>
          </a:prstGeom>
          <a:noFill/>
        </p:spPr>
        <p:txBody>
          <a:bodyPr wrap="square" rtlCol="0">
            <a:spAutoFit/>
          </a:bodyPr>
          <a:lstStyle/>
          <a:p>
            <a:r>
              <a:rPr lang="en-US" sz="2400" dirty="0" smtClean="0"/>
              <a:t>Fig. 5–5</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Failure Criteria</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First determine ductile vs. brittle</a:t>
            </a:r>
          </a:p>
          <a:p>
            <a:r>
              <a:rPr lang="en-US" dirty="0" smtClean="0"/>
              <a:t>For ductile</a:t>
            </a:r>
          </a:p>
          <a:p>
            <a:pPr lvl="1"/>
            <a:r>
              <a:rPr lang="en-US" dirty="0" smtClean="0"/>
              <a:t>MSS is conservative, often used for design where higher reliability is desired</a:t>
            </a:r>
          </a:p>
          <a:p>
            <a:pPr lvl="1"/>
            <a:r>
              <a:rPr lang="en-US" dirty="0" smtClean="0"/>
              <a:t>DE is typical, often used for analysis where agreement with experimental data is desired</a:t>
            </a:r>
          </a:p>
          <a:p>
            <a:pPr lvl="1"/>
            <a:r>
              <a:rPr lang="en-US" dirty="0" smtClean="0"/>
              <a:t>If tensile and compressive strengths differ, use Ductile Coulomb-Mohr</a:t>
            </a:r>
          </a:p>
          <a:p>
            <a:r>
              <a:rPr lang="en-US" dirty="0" smtClean="0"/>
              <a:t>For brittle</a:t>
            </a:r>
          </a:p>
          <a:p>
            <a:pPr lvl="1"/>
            <a:r>
              <a:rPr lang="en-US" dirty="0" smtClean="0"/>
              <a:t>Mohr theory is best, but difficult to use</a:t>
            </a:r>
          </a:p>
          <a:p>
            <a:pPr lvl="1"/>
            <a:r>
              <a:rPr lang="en-US" dirty="0" smtClean="0"/>
              <a:t>Brittle Coulomb-Mohr is very conservative in 4</a:t>
            </a:r>
            <a:r>
              <a:rPr lang="en-US" baseline="30000" dirty="0" smtClean="0"/>
              <a:t>th</a:t>
            </a:r>
            <a:r>
              <a:rPr lang="en-US" dirty="0" smtClean="0"/>
              <a:t> quadrant</a:t>
            </a:r>
          </a:p>
          <a:p>
            <a:pPr lvl="1"/>
            <a:r>
              <a:rPr lang="en-US" dirty="0" smtClean="0"/>
              <a:t>Modified Mohr is still slightly conservative in 4</a:t>
            </a:r>
            <a:r>
              <a:rPr lang="en-US" baseline="30000" dirty="0" smtClean="0"/>
              <a:t>th</a:t>
            </a:r>
            <a:r>
              <a:rPr lang="en-US" dirty="0" smtClean="0"/>
              <a:t> quadrant, but closer to typical</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767130"/>
            <a:ext cx="8001000" cy="5862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Selection of Failure Criteria in Flowchart Form</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048000" y="6019800"/>
            <a:ext cx="1752600" cy="461665"/>
          </a:xfrm>
          <a:prstGeom prst="rect">
            <a:avLst/>
          </a:prstGeom>
          <a:noFill/>
        </p:spPr>
        <p:txBody>
          <a:bodyPr wrap="square" rtlCol="0">
            <a:spAutoFit/>
          </a:bodyPr>
          <a:lstStyle/>
          <a:p>
            <a:r>
              <a:rPr lang="en-US" sz="2400" dirty="0" smtClean="0"/>
              <a:t>Fig. 5−21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Fracture Mechanics</a:t>
            </a:r>
            <a:endParaRPr lang="en-US" dirty="0"/>
          </a:p>
        </p:txBody>
      </p:sp>
      <p:sp>
        <p:nvSpPr>
          <p:cNvPr id="3" name="Content Placeholder 2"/>
          <p:cNvSpPr>
            <a:spLocks noGrp="1"/>
          </p:cNvSpPr>
          <p:nvPr>
            <p:ph idx="1"/>
          </p:nvPr>
        </p:nvSpPr>
        <p:spPr>
          <a:xfrm>
            <a:off x="381000" y="838200"/>
            <a:ext cx="8458200" cy="5638800"/>
          </a:xfrm>
        </p:spPr>
        <p:txBody>
          <a:bodyPr/>
          <a:lstStyle/>
          <a:p>
            <a:r>
              <a:rPr lang="en-US" i="1" dirty="0" smtClean="0"/>
              <a:t>Linear elastic fracture mechanics </a:t>
            </a:r>
            <a:r>
              <a:rPr lang="en-US" dirty="0" smtClean="0"/>
              <a:t>(</a:t>
            </a:r>
            <a:r>
              <a:rPr lang="en-US" i="1" dirty="0" smtClean="0"/>
              <a:t>LEFM</a:t>
            </a:r>
            <a:r>
              <a:rPr lang="en-US" dirty="0" smtClean="0"/>
              <a:t>) analyzes crack growth during service</a:t>
            </a:r>
          </a:p>
          <a:p>
            <a:r>
              <a:rPr lang="en-US" dirty="0" smtClean="0"/>
              <a:t>Assumes cracks can exist before service begins, e.g. flaw, inclusion, or defect</a:t>
            </a:r>
          </a:p>
          <a:p>
            <a:r>
              <a:rPr lang="en-US" dirty="0" smtClean="0"/>
              <a:t>Attempts to model and predict the growth of a crack</a:t>
            </a:r>
          </a:p>
          <a:p>
            <a:r>
              <a:rPr lang="en-US" dirty="0" smtClean="0"/>
              <a:t>Stress concentration approach is inadequate when notch radius becomes extremely sharp, as in a crack, since stress concentration factor approaches infinity</a:t>
            </a:r>
          </a:p>
          <a:p>
            <a:r>
              <a:rPr lang="en-US" dirty="0" smtClean="0"/>
              <a:t>Ductile materials often can neglect effect of crack growth, since local plastic deformation blunts sharp cracks</a:t>
            </a:r>
          </a:p>
          <a:p>
            <a:r>
              <a:rPr lang="en-US" i="1" dirty="0" smtClean="0"/>
              <a:t>Relatively brittle</a:t>
            </a:r>
            <a:r>
              <a:rPr lang="en-US" dirty="0" smtClean="0"/>
              <a:t> materials, such as glass, hard steels, strong aluminum alloys, and steel below the ductile-to-brittle transition temperature, benefit from fracture mechanics analysis</a:t>
            </a:r>
            <a:endParaRPr lang="en-US" i="1"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Quasi-Static Fracture</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Though brittle fracture seems instantaneous, it actually takes time to feed the crack energy from the stress field to the crack for propagation.</a:t>
            </a:r>
          </a:p>
          <a:p>
            <a:r>
              <a:rPr lang="en-US" dirty="0" smtClean="0"/>
              <a:t>A static crack may be stable and not propagate.</a:t>
            </a:r>
          </a:p>
          <a:p>
            <a:r>
              <a:rPr lang="en-US" dirty="0" smtClean="0"/>
              <a:t>Some level of loading can render a crack unstable, causing it to propagate to fracture.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Quasi-Static Fracture</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Foundation work for fracture mechanics established by Griffith in 1921</a:t>
            </a:r>
          </a:p>
          <a:p>
            <a:r>
              <a:rPr lang="en-US" dirty="0" smtClean="0"/>
              <a:t>Considered infinite plate with an elliptical flaw</a:t>
            </a:r>
          </a:p>
          <a:p>
            <a:r>
              <a:rPr lang="en-US" dirty="0" smtClean="0"/>
              <a:t>Maximum stress occurs at (±</a:t>
            </a:r>
            <a:r>
              <a:rPr lang="en-US" i="1" dirty="0" smtClean="0"/>
              <a:t>a</a:t>
            </a:r>
            <a:r>
              <a:rPr lang="en-US" dirty="0" smtClean="0"/>
              <a:t>, 0)</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1981200" y="2522537"/>
            <a:ext cx="6324600" cy="830263"/>
          </a:xfrm>
          <a:prstGeom prst="rect">
            <a:avLst/>
          </a:prstGeom>
          <a:noFill/>
          <a:ln w="9525">
            <a:noFill/>
            <a:miter lim="800000"/>
            <a:headEnd/>
            <a:tailEnd/>
          </a:ln>
          <a:effectLst/>
        </p:spPr>
      </p:pic>
      <p:pic>
        <p:nvPicPr>
          <p:cNvPr id="6" name="Picture 3" descr="bud29281_0522"/>
          <p:cNvPicPr>
            <a:picLocks noChangeAspect="1" noChangeArrowheads="1"/>
          </p:cNvPicPr>
          <p:nvPr/>
        </p:nvPicPr>
        <p:blipFill>
          <a:blip r:embed="rId3" cstate="print"/>
          <a:srcRect l="16434" t="5189" r="12484"/>
          <a:stretch>
            <a:fillRect/>
          </a:stretch>
        </p:blipFill>
        <p:spPr bwMode="auto">
          <a:xfrm>
            <a:off x="2819400" y="3279708"/>
            <a:ext cx="3581400" cy="3578292"/>
          </a:xfrm>
          <a:prstGeom prst="rect">
            <a:avLst/>
          </a:prstGeom>
          <a:noFill/>
        </p:spPr>
      </p:pic>
      <p:sp>
        <p:nvSpPr>
          <p:cNvPr id="7" name="TextBox 6"/>
          <p:cNvSpPr txBox="1"/>
          <p:nvPr/>
        </p:nvSpPr>
        <p:spPr>
          <a:xfrm>
            <a:off x="6019800" y="5943600"/>
            <a:ext cx="1752600" cy="461665"/>
          </a:xfrm>
          <a:prstGeom prst="rect">
            <a:avLst/>
          </a:prstGeom>
          <a:noFill/>
        </p:spPr>
        <p:txBody>
          <a:bodyPr wrap="square" rtlCol="0">
            <a:spAutoFit/>
          </a:bodyPr>
          <a:lstStyle/>
          <a:p>
            <a:r>
              <a:rPr lang="en-US" sz="2400" dirty="0" smtClean="0"/>
              <a:t>Fig. 5−22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Quasi-Static Fracture</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Crack growth occurs when energy release rate from applied loading is greater than rate of energy for crack growth</a:t>
            </a:r>
          </a:p>
          <a:p>
            <a:r>
              <a:rPr lang="en-US" dirty="0" smtClean="0"/>
              <a:t>Unstable crack growth occurs when rate of change of energy release rate relative to crack length exceeds rate of change of crack growth rate of energy</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Modes and the Stress Intensity Factor</a:t>
            </a:r>
            <a:endParaRPr lang="en-US" dirty="0"/>
          </a:p>
        </p:txBody>
      </p:sp>
      <p:sp>
        <p:nvSpPr>
          <p:cNvPr id="3" name="Content Placeholder 2"/>
          <p:cNvSpPr>
            <a:spLocks noGrp="1"/>
          </p:cNvSpPr>
          <p:nvPr>
            <p:ph idx="1"/>
          </p:nvPr>
        </p:nvSpPr>
        <p:spPr>
          <a:xfrm>
            <a:off x="381000" y="838200"/>
            <a:ext cx="8458200" cy="2743200"/>
          </a:xfrm>
        </p:spPr>
        <p:txBody>
          <a:bodyPr>
            <a:normAutofit/>
          </a:bodyPr>
          <a:lstStyle/>
          <a:p>
            <a:r>
              <a:rPr lang="en-US" dirty="0" smtClean="0"/>
              <a:t>Three distinct modes of crack propagation</a:t>
            </a:r>
          </a:p>
          <a:p>
            <a:pPr lvl="1"/>
            <a:r>
              <a:rPr lang="en-US" i="1" dirty="0" smtClean="0"/>
              <a:t>Mode I: Opening crack mode</a:t>
            </a:r>
            <a:r>
              <a:rPr lang="en-US" dirty="0" smtClean="0"/>
              <a:t>, due to tensile stress field</a:t>
            </a:r>
          </a:p>
          <a:p>
            <a:pPr lvl="1"/>
            <a:r>
              <a:rPr lang="en-US" i="1" dirty="0" smtClean="0"/>
              <a:t>Mode II: Sliding mode</a:t>
            </a:r>
            <a:r>
              <a:rPr lang="en-US" dirty="0" smtClean="0"/>
              <a:t>, due to in-plane shear</a:t>
            </a:r>
          </a:p>
          <a:p>
            <a:pPr lvl="1"/>
            <a:r>
              <a:rPr lang="en-US" i="1" dirty="0" smtClean="0"/>
              <a:t>Mode III: Tearing mode</a:t>
            </a:r>
            <a:r>
              <a:rPr lang="en-US" dirty="0" smtClean="0"/>
              <a:t>, due to out-of-plane shear</a:t>
            </a:r>
          </a:p>
          <a:p>
            <a:r>
              <a:rPr lang="en-US" dirty="0" smtClean="0"/>
              <a:t>Combination of modes possible</a:t>
            </a:r>
          </a:p>
          <a:p>
            <a:r>
              <a:rPr lang="en-US" dirty="0" smtClean="0"/>
              <a:t>Opening crack mode is most common, and is focus of this text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23"/>
          <p:cNvPicPr>
            <a:picLocks noChangeAspect="1" noChangeArrowheads="1"/>
          </p:cNvPicPr>
          <p:nvPr/>
        </p:nvPicPr>
        <p:blipFill>
          <a:blip r:embed="rId2" cstate="print"/>
          <a:srcRect t="6914"/>
          <a:stretch>
            <a:fillRect/>
          </a:stretch>
        </p:blipFill>
        <p:spPr bwMode="auto">
          <a:xfrm>
            <a:off x="1143000" y="3509910"/>
            <a:ext cx="5445125" cy="3348090"/>
          </a:xfrm>
          <a:prstGeom prst="rect">
            <a:avLst/>
          </a:prstGeom>
          <a:noFill/>
        </p:spPr>
      </p:pic>
      <p:sp>
        <p:nvSpPr>
          <p:cNvPr id="7" name="TextBox 6"/>
          <p:cNvSpPr txBox="1"/>
          <p:nvPr/>
        </p:nvSpPr>
        <p:spPr>
          <a:xfrm>
            <a:off x="6705600" y="6096000"/>
            <a:ext cx="1752600" cy="461665"/>
          </a:xfrm>
          <a:prstGeom prst="rect">
            <a:avLst/>
          </a:prstGeom>
          <a:noFill/>
        </p:spPr>
        <p:txBody>
          <a:bodyPr wrap="square" rtlCol="0">
            <a:spAutoFit/>
          </a:bodyPr>
          <a:lstStyle/>
          <a:p>
            <a:r>
              <a:rPr lang="en-US" sz="2400" dirty="0" smtClean="0"/>
              <a:t>Fig. 5−23</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 I Crack Model</a:t>
            </a:r>
            <a:endParaRPr lang="en-US" dirty="0"/>
          </a:p>
        </p:txBody>
      </p:sp>
      <p:sp>
        <p:nvSpPr>
          <p:cNvPr id="3" name="Content Placeholder 2"/>
          <p:cNvSpPr>
            <a:spLocks noGrp="1"/>
          </p:cNvSpPr>
          <p:nvPr>
            <p:ph idx="1"/>
          </p:nvPr>
        </p:nvSpPr>
        <p:spPr>
          <a:xfrm>
            <a:off x="381000" y="685800"/>
            <a:ext cx="8610600" cy="1066800"/>
          </a:xfrm>
        </p:spPr>
        <p:txBody>
          <a:bodyPr/>
          <a:lstStyle/>
          <a:p>
            <a:r>
              <a:rPr lang="en-US" dirty="0" smtClean="0"/>
              <a:t>Stress field on </a:t>
            </a:r>
            <a:r>
              <a:rPr lang="en-US" i="1" dirty="0" err="1" smtClean="0"/>
              <a:t>dx</a:t>
            </a:r>
            <a:r>
              <a:rPr lang="en-US" i="1" dirty="0" smtClean="0"/>
              <a:t> </a:t>
            </a:r>
            <a:r>
              <a:rPr lang="en-US" i="1" dirty="0" err="1" smtClean="0"/>
              <a:t>dy</a:t>
            </a:r>
            <a:r>
              <a:rPr lang="en-US" dirty="0" smtClean="0"/>
              <a:t> element at crack tip</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24"/>
          <p:cNvPicPr>
            <a:picLocks noChangeAspect="1" noChangeArrowheads="1"/>
          </p:cNvPicPr>
          <p:nvPr/>
        </p:nvPicPr>
        <p:blipFill>
          <a:blip r:embed="rId2" cstate="print"/>
          <a:srcRect l="18766" t="9556" r="14735"/>
          <a:stretch>
            <a:fillRect/>
          </a:stretch>
        </p:blipFill>
        <p:spPr bwMode="auto">
          <a:xfrm>
            <a:off x="381000" y="2590800"/>
            <a:ext cx="4200898" cy="4267201"/>
          </a:xfrm>
          <a:prstGeom prst="rect">
            <a:avLst/>
          </a:prstGeom>
          <a:noFill/>
        </p:spPr>
      </p:pic>
      <p:pic>
        <p:nvPicPr>
          <p:cNvPr id="6" name="Picture 4"/>
          <p:cNvPicPr>
            <a:picLocks noChangeAspect="1" noChangeArrowheads="1"/>
          </p:cNvPicPr>
          <p:nvPr/>
        </p:nvPicPr>
        <p:blipFill>
          <a:blip r:embed="rId3" cstate="print"/>
          <a:srcRect r="40909"/>
          <a:stretch>
            <a:fillRect/>
          </a:stretch>
        </p:blipFill>
        <p:spPr>
          <a:xfrm>
            <a:off x="4191000" y="1127506"/>
            <a:ext cx="3962400" cy="701294"/>
          </a:xfrm>
          <a:prstGeom prst="rect">
            <a:avLst/>
          </a:prstGeom>
          <a:noFill/>
          <a:ln/>
        </p:spPr>
      </p:pic>
      <p:pic>
        <p:nvPicPr>
          <p:cNvPr id="7" name="Picture 5"/>
          <p:cNvPicPr>
            <a:picLocks noChangeAspect="1" noChangeArrowheads="1"/>
          </p:cNvPicPr>
          <p:nvPr/>
        </p:nvPicPr>
        <p:blipFill>
          <a:blip r:embed="rId4" cstate="print"/>
          <a:srcRect r="39080"/>
          <a:stretch>
            <a:fillRect/>
          </a:stretch>
        </p:blipFill>
        <p:spPr bwMode="auto">
          <a:xfrm>
            <a:off x="4191000" y="1762125"/>
            <a:ext cx="4038600" cy="809973"/>
          </a:xfrm>
          <a:prstGeom prst="rect">
            <a:avLst/>
          </a:prstGeom>
          <a:noFill/>
          <a:ln w="9525">
            <a:noFill/>
            <a:miter lim="800000"/>
            <a:headEnd/>
            <a:tailEnd/>
          </a:ln>
          <a:effectLst/>
        </p:spPr>
      </p:pic>
      <p:pic>
        <p:nvPicPr>
          <p:cNvPr id="8" name="Picture 6"/>
          <p:cNvPicPr>
            <a:picLocks noChangeAspect="1" noChangeArrowheads="1"/>
          </p:cNvPicPr>
          <p:nvPr/>
        </p:nvPicPr>
        <p:blipFill>
          <a:blip r:embed="rId5" cstate="print"/>
          <a:srcRect r="50000"/>
          <a:stretch>
            <a:fillRect/>
          </a:stretch>
        </p:blipFill>
        <p:spPr bwMode="auto">
          <a:xfrm>
            <a:off x="4191000" y="2514600"/>
            <a:ext cx="3276600" cy="651661"/>
          </a:xfrm>
          <a:prstGeom prst="rect">
            <a:avLst/>
          </a:prstGeom>
          <a:noFill/>
          <a:ln w="9525">
            <a:noFill/>
            <a:miter lim="800000"/>
            <a:headEnd/>
            <a:tailEnd/>
          </a:ln>
          <a:effectLst/>
        </p:spPr>
      </p:pic>
      <p:pic>
        <p:nvPicPr>
          <p:cNvPr id="9" name="Picture 7"/>
          <p:cNvPicPr>
            <a:picLocks noChangeAspect="1" noChangeArrowheads="1"/>
          </p:cNvPicPr>
          <p:nvPr/>
        </p:nvPicPr>
        <p:blipFill>
          <a:blip r:embed="rId6" cstate="print"/>
          <a:srcRect r="37648"/>
          <a:stretch>
            <a:fillRect/>
          </a:stretch>
        </p:blipFill>
        <p:spPr bwMode="auto">
          <a:xfrm>
            <a:off x="4191000" y="3200400"/>
            <a:ext cx="4038600" cy="677499"/>
          </a:xfrm>
          <a:prstGeom prst="rect">
            <a:avLst/>
          </a:prstGeom>
          <a:noFill/>
          <a:ln w="9525">
            <a:noFill/>
            <a:miter lim="800000"/>
            <a:headEnd/>
            <a:tailEnd/>
          </a:ln>
          <a:effectLst/>
        </p:spPr>
      </p:pic>
      <p:pic>
        <p:nvPicPr>
          <p:cNvPr id="216066" name="Picture 2"/>
          <p:cNvPicPr>
            <a:picLocks noChangeAspect="1" noChangeArrowheads="1"/>
          </p:cNvPicPr>
          <p:nvPr/>
        </p:nvPicPr>
        <p:blipFill>
          <a:blip r:embed="rId7" cstate="print"/>
          <a:srcRect/>
          <a:stretch>
            <a:fillRect/>
          </a:stretch>
        </p:blipFill>
        <p:spPr bwMode="auto">
          <a:xfrm>
            <a:off x="8267700" y="1295400"/>
            <a:ext cx="800100" cy="304800"/>
          </a:xfrm>
          <a:prstGeom prst="rect">
            <a:avLst/>
          </a:prstGeom>
          <a:noFill/>
          <a:ln w="9525">
            <a:noFill/>
            <a:miter lim="800000"/>
            <a:headEnd/>
            <a:tailEnd/>
          </a:ln>
        </p:spPr>
      </p:pic>
      <p:pic>
        <p:nvPicPr>
          <p:cNvPr id="216067" name="Picture 3"/>
          <p:cNvPicPr>
            <a:picLocks noChangeAspect="1" noChangeArrowheads="1"/>
          </p:cNvPicPr>
          <p:nvPr/>
        </p:nvPicPr>
        <p:blipFill>
          <a:blip r:embed="rId8" cstate="print"/>
          <a:srcRect/>
          <a:stretch>
            <a:fillRect/>
          </a:stretch>
        </p:blipFill>
        <p:spPr bwMode="auto">
          <a:xfrm>
            <a:off x="8267700" y="2057400"/>
            <a:ext cx="800100" cy="285750"/>
          </a:xfrm>
          <a:prstGeom prst="rect">
            <a:avLst/>
          </a:prstGeom>
          <a:noFill/>
          <a:ln w="9525">
            <a:noFill/>
            <a:miter lim="800000"/>
            <a:headEnd/>
            <a:tailEnd/>
          </a:ln>
        </p:spPr>
      </p:pic>
      <p:pic>
        <p:nvPicPr>
          <p:cNvPr id="216068" name="Picture 4"/>
          <p:cNvPicPr>
            <a:picLocks noChangeAspect="1" noChangeArrowheads="1"/>
          </p:cNvPicPr>
          <p:nvPr/>
        </p:nvPicPr>
        <p:blipFill>
          <a:blip r:embed="rId9" cstate="print"/>
          <a:srcRect/>
          <a:stretch>
            <a:fillRect/>
          </a:stretch>
        </p:blipFill>
        <p:spPr bwMode="auto">
          <a:xfrm>
            <a:off x="8267700" y="2667000"/>
            <a:ext cx="771525" cy="295275"/>
          </a:xfrm>
          <a:prstGeom prst="rect">
            <a:avLst/>
          </a:prstGeom>
          <a:noFill/>
          <a:ln w="9525">
            <a:noFill/>
            <a:miter lim="800000"/>
            <a:headEnd/>
            <a:tailEnd/>
          </a:ln>
        </p:spPr>
      </p:pic>
      <p:pic>
        <p:nvPicPr>
          <p:cNvPr id="216069" name="Picture 5"/>
          <p:cNvPicPr>
            <a:picLocks noChangeAspect="1" noChangeArrowheads="1"/>
          </p:cNvPicPr>
          <p:nvPr/>
        </p:nvPicPr>
        <p:blipFill>
          <a:blip r:embed="rId10" cstate="print"/>
          <a:srcRect/>
          <a:stretch>
            <a:fillRect/>
          </a:stretch>
        </p:blipFill>
        <p:spPr bwMode="auto">
          <a:xfrm>
            <a:off x="8267700" y="3429000"/>
            <a:ext cx="800100" cy="295275"/>
          </a:xfrm>
          <a:prstGeom prst="rect">
            <a:avLst/>
          </a:prstGeom>
          <a:noFill/>
          <a:ln w="9525">
            <a:noFill/>
            <a:miter lim="800000"/>
            <a:headEnd/>
            <a:tailEnd/>
          </a:ln>
        </p:spPr>
      </p:pic>
      <p:sp>
        <p:nvSpPr>
          <p:cNvPr id="14" name="TextBox 13"/>
          <p:cNvSpPr txBox="1"/>
          <p:nvPr/>
        </p:nvSpPr>
        <p:spPr>
          <a:xfrm>
            <a:off x="4191000" y="5791200"/>
            <a:ext cx="1752600" cy="461665"/>
          </a:xfrm>
          <a:prstGeom prst="rect">
            <a:avLst/>
          </a:prstGeom>
          <a:noFill/>
        </p:spPr>
        <p:txBody>
          <a:bodyPr wrap="square" rtlCol="0">
            <a:spAutoFit/>
          </a:bodyPr>
          <a:lstStyle/>
          <a:p>
            <a:r>
              <a:rPr lang="en-US" sz="2400" dirty="0" smtClean="0"/>
              <a:t>Fig. 5−24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Factor</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Common practice to define </a:t>
            </a:r>
            <a:r>
              <a:rPr lang="en-US" i="1" dirty="0" smtClean="0"/>
              <a:t>stress intensity factor</a:t>
            </a:r>
          </a:p>
          <a:p>
            <a:endParaRPr lang="en-US" i="1" dirty="0" smtClean="0"/>
          </a:p>
          <a:p>
            <a:r>
              <a:rPr lang="en-US" dirty="0" smtClean="0"/>
              <a:t>Incorporating </a:t>
            </a:r>
            <a:r>
              <a:rPr lang="en-US" i="1" dirty="0" smtClean="0"/>
              <a:t>K</a:t>
            </a:r>
            <a:r>
              <a:rPr lang="en-US" i="1" baseline="-25000" dirty="0" smtClean="0"/>
              <a:t>I</a:t>
            </a:r>
            <a:r>
              <a:rPr lang="en-US" i="1" dirty="0" smtClean="0"/>
              <a:t>, </a:t>
            </a:r>
            <a:r>
              <a:rPr lang="en-US" dirty="0" smtClean="0"/>
              <a:t>stress field equations are </a:t>
            </a:r>
          </a:p>
          <a:p>
            <a:endParaRPr lang="en-US" i="1" dirty="0" smtClean="0"/>
          </a:p>
          <a:p>
            <a:endParaRPr lang="en-US" i="1"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396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6850" y="5505450"/>
            <a:ext cx="75438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86275"/>
            <a:ext cx="757237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2562" y="3467100"/>
            <a:ext cx="74485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4950" y="2305050"/>
            <a:ext cx="73342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0825" y="1295400"/>
            <a:ext cx="59721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Stress intensity factor </a:t>
            </a:r>
            <a:r>
              <a:rPr lang="en-US" i="1" dirty="0" smtClean="0"/>
              <a:t>K</a:t>
            </a:r>
            <a:r>
              <a:rPr lang="en-US" i="1" baseline="-25000" dirty="0" smtClean="0"/>
              <a:t>I</a:t>
            </a:r>
            <a:r>
              <a:rPr lang="en-US" i="1" dirty="0" smtClean="0"/>
              <a:t> </a:t>
            </a:r>
            <a:r>
              <a:rPr lang="en-US" dirty="0" smtClean="0"/>
              <a:t>is a function of geometry, size, and shape of the crack, and type of loading</a:t>
            </a:r>
          </a:p>
          <a:p>
            <a:r>
              <a:rPr lang="en-US" dirty="0" smtClean="0"/>
              <a:t>For various load and geometric configurations, a </a:t>
            </a:r>
            <a:r>
              <a:rPr lang="en-US" i="1" dirty="0" smtClean="0"/>
              <a:t>stress intensity modification factor</a:t>
            </a:r>
            <a:r>
              <a:rPr lang="en-US" dirty="0" smtClean="0"/>
              <a:t> </a:t>
            </a:r>
            <a:r>
              <a:rPr lang="en-US" i="1" dirty="0" smtClean="0">
                <a:latin typeface="Symbol" pitchFamily="18" charset="2"/>
              </a:rPr>
              <a:t>b </a:t>
            </a:r>
            <a:r>
              <a:rPr lang="en-US" dirty="0" smtClean="0"/>
              <a:t>can be incorporated</a:t>
            </a:r>
          </a:p>
          <a:p>
            <a:endParaRPr lang="en-US" dirty="0" smtClean="0"/>
          </a:p>
          <a:p>
            <a:endParaRPr lang="en-US" dirty="0" smtClean="0"/>
          </a:p>
          <a:p>
            <a:r>
              <a:rPr lang="en-US" dirty="0" smtClean="0"/>
              <a:t>Tables for </a:t>
            </a:r>
            <a:r>
              <a:rPr lang="en-US" i="1" dirty="0" smtClean="0">
                <a:latin typeface="Symbol" pitchFamily="18" charset="2"/>
              </a:rPr>
              <a:t>b</a:t>
            </a:r>
            <a:r>
              <a:rPr lang="en-US" dirty="0" smtClean="0"/>
              <a:t> are available in the literature</a:t>
            </a:r>
          </a:p>
          <a:p>
            <a:r>
              <a:rPr lang="en-US" dirty="0" smtClean="0"/>
              <a:t>Figures 5−25 to 5−30 present some common configurations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385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667000"/>
            <a:ext cx="60388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Strength</a:t>
            </a:r>
            <a:endParaRPr lang="en-US" dirty="0"/>
          </a:p>
        </p:txBody>
      </p:sp>
      <p:sp>
        <p:nvSpPr>
          <p:cNvPr id="3" name="Content Placeholder 2"/>
          <p:cNvSpPr>
            <a:spLocks noGrp="1"/>
          </p:cNvSpPr>
          <p:nvPr>
            <p:ph idx="1"/>
          </p:nvPr>
        </p:nvSpPr>
        <p:spPr>
          <a:xfrm>
            <a:off x="381000" y="838200"/>
            <a:ext cx="8382000" cy="5562600"/>
          </a:xfrm>
        </p:spPr>
        <p:txBody>
          <a:bodyPr/>
          <a:lstStyle/>
          <a:p>
            <a:r>
              <a:rPr lang="en-US" dirty="0" smtClean="0"/>
              <a:t>Usually necessary to design using published strength values</a:t>
            </a:r>
          </a:p>
          <a:p>
            <a:r>
              <a:rPr lang="en-US" dirty="0" smtClean="0"/>
              <a:t>Experimental test data is better, but generally only warranted for large quantities or when failure is very costly (in time, expense, or life)</a:t>
            </a:r>
          </a:p>
          <a:p>
            <a:r>
              <a:rPr lang="en-US" dirty="0" smtClean="0"/>
              <a:t>Methods are needed to safely and efficiently use published strength values for a variety of situations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4191000" cy="6019800"/>
          </a:xfrm>
        </p:spPr>
        <p:txBody>
          <a:bodyPr/>
          <a:lstStyle/>
          <a:p>
            <a:r>
              <a:rPr lang="en-US" dirty="0" smtClean="0"/>
              <a:t>Off-center crack in plate in longitudinal tension</a:t>
            </a:r>
          </a:p>
          <a:p>
            <a:r>
              <a:rPr lang="en-US" dirty="0" smtClean="0"/>
              <a:t>Solid curves are for crack tip at </a:t>
            </a:r>
            <a:r>
              <a:rPr lang="en-US" i="1" dirty="0" smtClean="0"/>
              <a:t>A</a:t>
            </a:r>
          </a:p>
          <a:p>
            <a:r>
              <a:rPr lang="en-US" dirty="0" smtClean="0"/>
              <a:t>Dashed curves are for tip at </a:t>
            </a:r>
            <a:r>
              <a:rPr lang="en-US" i="1" dirty="0" smtClean="0"/>
              <a:t>B</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25"/>
          <p:cNvPicPr>
            <a:picLocks noChangeAspect="1" noChangeArrowheads="1"/>
          </p:cNvPicPr>
          <p:nvPr/>
        </p:nvPicPr>
        <p:blipFill>
          <a:blip r:embed="rId2" cstate="print"/>
          <a:srcRect t="5672"/>
          <a:stretch>
            <a:fillRect/>
          </a:stretch>
        </p:blipFill>
        <p:spPr bwMode="auto">
          <a:xfrm>
            <a:off x="4492595" y="704850"/>
            <a:ext cx="4540280" cy="5924550"/>
          </a:xfrm>
          <a:prstGeom prst="rect">
            <a:avLst/>
          </a:prstGeom>
          <a:noFill/>
        </p:spPr>
      </p:pic>
      <p:sp>
        <p:nvSpPr>
          <p:cNvPr id="6" name="TextBox 5"/>
          <p:cNvSpPr txBox="1"/>
          <p:nvPr/>
        </p:nvSpPr>
        <p:spPr>
          <a:xfrm>
            <a:off x="3505200" y="5791200"/>
            <a:ext cx="1752600" cy="461665"/>
          </a:xfrm>
          <a:prstGeom prst="rect">
            <a:avLst/>
          </a:prstGeom>
          <a:noFill/>
        </p:spPr>
        <p:txBody>
          <a:bodyPr wrap="square" rtlCol="0">
            <a:spAutoFit/>
          </a:bodyPr>
          <a:lstStyle/>
          <a:p>
            <a:r>
              <a:rPr lang="en-US" sz="2400" dirty="0" smtClean="0"/>
              <a:t>Fig. 5−25</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4191000" cy="6019800"/>
          </a:xfrm>
        </p:spPr>
        <p:txBody>
          <a:bodyPr/>
          <a:lstStyle/>
          <a:p>
            <a:r>
              <a:rPr lang="en-US" dirty="0" smtClean="0"/>
              <a:t>Plate loaded in longitudinal tension with crack at edge</a:t>
            </a:r>
          </a:p>
          <a:p>
            <a:r>
              <a:rPr lang="en-US" dirty="0" smtClean="0"/>
              <a:t>For solid curve there are no constraints to bending</a:t>
            </a:r>
          </a:p>
          <a:p>
            <a:r>
              <a:rPr lang="en-US" dirty="0" smtClean="0"/>
              <a:t>Dashed curve obtained with bending constraints added</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26"/>
          <p:cNvPicPr>
            <a:picLocks noChangeAspect="1" noChangeArrowheads="1"/>
          </p:cNvPicPr>
          <p:nvPr/>
        </p:nvPicPr>
        <p:blipFill>
          <a:blip r:embed="rId2" cstate="print"/>
          <a:srcRect t="4047"/>
          <a:stretch>
            <a:fillRect/>
          </a:stretch>
        </p:blipFill>
        <p:spPr bwMode="auto">
          <a:xfrm>
            <a:off x="4963035" y="723900"/>
            <a:ext cx="4104765" cy="5867400"/>
          </a:xfrm>
          <a:prstGeom prst="rect">
            <a:avLst/>
          </a:prstGeom>
          <a:noFill/>
        </p:spPr>
      </p:pic>
      <p:sp>
        <p:nvSpPr>
          <p:cNvPr id="7" name="TextBox 6"/>
          <p:cNvSpPr txBox="1"/>
          <p:nvPr/>
        </p:nvSpPr>
        <p:spPr>
          <a:xfrm>
            <a:off x="3886200" y="5791200"/>
            <a:ext cx="1752600" cy="461665"/>
          </a:xfrm>
          <a:prstGeom prst="rect">
            <a:avLst/>
          </a:prstGeom>
          <a:noFill/>
        </p:spPr>
        <p:txBody>
          <a:bodyPr wrap="square" rtlCol="0">
            <a:spAutoFit/>
          </a:bodyPr>
          <a:lstStyle/>
          <a:p>
            <a:r>
              <a:rPr lang="en-US" sz="2400" dirty="0" smtClean="0"/>
              <a:t>Fig. 5−26</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4191000" cy="6019800"/>
          </a:xfrm>
        </p:spPr>
        <p:txBody>
          <a:bodyPr/>
          <a:lstStyle/>
          <a:p>
            <a:r>
              <a:rPr lang="en-US" dirty="0" smtClean="0"/>
              <a:t>Beams of rectangular cross section having an edge crack</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3" descr="bud29281_0527"/>
          <p:cNvPicPr>
            <a:picLocks noChangeAspect="1" noChangeArrowheads="1"/>
          </p:cNvPicPr>
          <p:nvPr/>
        </p:nvPicPr>
        <p:blipFill>
          <a:blip r:embed="rId2" cstate="print"/>
          <a:srcRect t="6873"/>
          <a:stretch>
            <a:fillRect/>
          </a:stretch>
        </p:blipFill>
        <p:spPr bwMode="auto">
          <a:xfrm>
            <a:off x="4814603" y="714375"/>
            <a:ext cx="4329398" cy="5915025"/>
          </a:xfrm>
          <a:prstGeom prst="rect">
            <a:avLst/>
          </a:prstGeom>
          <a:noFill/>
        </p:spPr>
      </p:pic>
      <p:sp>
        <p:nvSpPr>
          <p:cNvPr id="8" name="TextBox 7"/>
          <p:cNvSpPr txBox="1"/>
          <p:nvPr/>
        </p:nvSpPr>
        <p:spPr>
          <a:xfrm>
            <a:off x="3581400" y="5791200"/>
            <a:ext cx="1752600" cy="461665"/>
          </a:xfrm>
          <a:prstGeom prst="rect">
            <a:avLst/>
          </a:prstGeom>
          <a:noFill/>
        </p:spPr>
        <p:txBody>
          <a:bodyPr wrap="square" rtlCol="0">
            <a:spAutoFit/>
          </a:bodyPr>
          <a:lstStyle/>
          <a:p>
            <a:r>
              <a:rPr lang="en-US" sz="2400" dirty="0" smtClean="0"/>
              <a:t>Fig. 5−27</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8458200" cy="1447800"/>
          </a:xfrm>
        </p:spPr>
        <p:txBody>
          <a:bodyPr/>
          <a:lstStyle/>
          <a:p>
            <a:r>
              <a:rPr lang="en-US" dirty="0" smtClean="0"/>
              <a:t>Plate in tension containing circular hole with two cracks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28"/>
          <p:cNvPicPr>
            <a:picLocks noChangeAspect="1" noChangeArrowheads="1"/>
          </p:cNvPicPr>
          <p:nvPr/>
        </p:nvPicPr>
        <p:blipFill>
          <a:blip r:embed="rId2" cstate="print"/>
          <a:srcRect t="6592"/>
          <a:stretch>
            <a:fillRect/>
          </a:stretch>
        </p:blipFill>
        <p:spPr bwMode="auto">
          <a:xfrm>
            <a:off x="533399" y="1295400"/>
            <a:ext cx="7298063" cy="5298010"/>
          </a:xfrm>
          <a:prstGeom prst="rect">
            <a:avLst/>
          </a:prstGeom>
          <a:noFill/>
        </p:spPr>
      </p:pic>
      <p:sp>
        <p:nvSpPr>
          <p:cNvPr id="8" name="TextBox 7"/>
          <p:cNvSpPr txBox="1"/>
          <p:nvPr/>
        </p:nvSpPr>
        <p:spPr>
          <a:xfrm>
            <a:off x="1676400" y="6248400"/>
            <a:ext cx="1752600" cy="461665"/>
          </a:xfrm>
          <a:prstGeom prst="rect">
            <a:avLst/>
          </a:prstGeom>
          <a:noFill/>
        </p:spPr>
        <p:txBody>
          <a:bodyPr wrap="square" rtlCol="0">
            <a:spAutoFit/>
          </a:bodyPr>
          <a:lstStyle/>
          <a:p>
            <a:r>
              <a:rPr lang="en-US" sz="2400" dirty="0" smtClean="0"/>
              <a:t>Fig. 5−28</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8458200" cy="838200"/>
          </a:xfrm>
        </p:spPr>
        <p:txBody>
          <a:bodyPr/>
          <a:lstStyle/>
          <a:p>
            <a:r>
              <a:rPr lang="en-US" dirty="0" smtClean="0"/>
              <a:t>Cylinder loaded in axial tension having a radial crack of depth </a:t>
            </a:r>
            <a:r>
              <a:rPr lang="en-US" i="1" dirty="0" smtClean="0"/>
              <a:t>a</a:t>
            </a:r>
            <a:r>
              <a:rPr lang="en-US" dirty="0" smtClean="0"/>
              <a:t> extending completely around the circumference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7" name="Picture 3" descr="bud29281_0529"/>
          <p:cNvPicPr>
            <a:picLocks noChangeAspect="1" noChangeArrowheads="1"/>
          </p:cNvPicPr>
          <p:nvPr/>
        </p:nvPicPr>
        <p:blipFill>
          <a:blip r:embed="rId2" cstate="print"/>
          <a:srcRect l="1887" t="6679" r="3774"/>
          <a:stretch>
            <a:fillRect/>
          </a:stretch>
        </p:blipFill>
        <p:spPr bwMode="auto">
          <a:xfrm>
            <a:off x="761999" y="1676400"/>
            <a:ext cx="6818609" cy="4822746"/>
          </a:xfrm>
          <a:prstGeom prst="rect">
            <a:avLst/>
          </a:prstGeom>
          <a:noFill/>
        </p:spPr>
      </p:pic>
      <p:sp>
        <p:nvSpPr>
          <p:cNvPr id="8" name="TextBox 7"/>
          <p:cNvSpPr txBox="1"/>
          <p:nvPr/>
        </p:nvSpPr>
        <p:spPr>
          <a:xfrm>
            <a:off x="1828800" y="6248400"/>
            <a:ext cx="1752600" cy="461665"/>
          </a:xfrm>
          <a:prstGeom prst="rect">
            <a:avLst/>
          </a:prstGeom>
          <a:noFill/>
        </p:spPr>
        <p:txBody>
          <a:bodyPr wrap="square" rtlCol="0">
            <a:spAutoFit/>
          </a:bodyPr>
          <a:lstStyle/>
          <a:p>
            <a:r>
              <a:rPr lang="en-US" sz="2400" dirty="0" smtClean="0"/>
              <a:t>Fig. 5−29</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Intensity Modification Factor</a:t>
            </a:r>
            <a:endParaRPr lang="en-US" dirty="0"/>
          </a:p>
        </p:txBody>
      </p:sp>
      <p:sp>
        <p:nvSpPr>
          <p:cNvPr id="3" name="Content Placeholder 2"/>
          <p:cNvSpPr>
            <a:spLocks noGrp="1"/>
          </p:cNvSpPr>
          <p:nvPr>
            <p:ph idx="1"/>
          </p:nvPr>
        </p:nvSpPr>
        <p:spPr>
          <a:xfrm>
            <a:off x="381000" y="838200"/>
            <a:ext cx="4648200" cy="5638800"/>
          </a:xfrm>
        </p:spPr>
        <p:txBody>
          <a:bodyPr/>
          <a:lstStyle/>
          <a:p>
            <a:r>
              <a:rPr lang="en-US" dirty="0" smtClean="0"/>
              <a:t>Cylinder subjected to internal pressure </a:t>
            </a:r>
            <a:r>
              <a:rPr lang="en-US" i="1" dirty="0" smtClean="0"/>
              <a:t>p</a:t>
            </a:r>
            <a:r>
              <a:rPr lang="en-US" dirty="0" smtClean="0"/>
              <a:t>, having a radial crack in the longitudinal direction of depth </a:t>
            </a:r>
            <a:r>
              <a:rPr lang="en-US" i="1" dirty="0" smtClean="0"/>
              <a:t>a</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6" name="Picture 3" descr="bud29281_0530"/>
          <p:cNvPicPr>
            <a:picLocks noChangeAspect="1" noChangeArrowheads="1"/>
          </p:cNvPicPr>
          <p:nvPr/>
        </p:nvPicPr>
        <p:blipFill>
          <a:blip r:embed="rId2" cstate="print"/>
          <a:srcRect t="3596"/>
          <a:stretch>
            <a:fillRect/>
          </a:stretch>
        </p:blipFill>
        <p:spPr bwMode="auto">
          <a:xfrm>
            <a:off x="5084050" y="714375"/>
            <a:ext cx="4059951" cy="5838826"/>
          </a:xfrm>
          <a:prstGeom prst="rect">
            <a:avLst/>
          </a:prstGeom>
          <a:noFill/>
        </p:spPr>
      </p:pic>
      <p:sp>
        <p:nvSpPr>
          <p:cNvPr id="8" name="TextBox 7"/>
          <p:cNvSpPr txBox="1"/>
          <p:nvPr/>
        </p:nvSpPr>
        <p:spPr>
          <a:xfrm>
            <a:off x="3886200" y="5791200"/>
            <a:ext cx="1752600" cy="461665"/>
          </a:xfrm>
          <a:prstGeom prst="rect">
            <a:avLst/>
          </a:prstGeom>
          <a:noFill/>
        </p:spPr>
        <p:txBody>
          <a:bodyPr wrap="square" rtlCol="0">
            <a:spAutoFit/>
          </a:bodyPr>
          <a:lstStyle/>
          <a:p>
            <a:r>
              <a:rPr lang="en-US" sz="2400" dirty="0" smtClean="0"/>
              <a:t>Fig. 5−30</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Fracture Toughness</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Crack propagation initiates when the stress intensity factor reaches a critical value, the </a:t>
            </a:r>
            <a:r>
              <a:rPr lang="en-US" i="1" dirty="0" smtClean="0"/>
              <a:t>critical stress intensity factor </a:t>
            </a:r>
            <a:r>
              <a:rPr lang="en-US" i="1" dirty="0" err="1" smtClean="0"/>
              <a:t>K</a:t>
            </a:r>
            <a:r>
              <a:rPr lang="en-US" i="1" baseline="-25000" dirty="0" err="1" smtClean="0"/>
              <a:t>Ic</a:t>
            </a:r>
            <a:endParaRPr lang="en-US" i="1" baseline="-25000" dirty="0" smtClean="0"/>
          </a:p>
          <a:p>
            <a:r>
              <a:rPr lang="en-US" i="1" dirty="0" err="1" smtClean="0"/>
              <a:t>K</a:t>
            </a:r>
            <a:r>
              <a:rPr lang="en-US" i="1" baseline="-25000" dirty="0" err="1" smtClean="0"/>
              <a:t>Ic</a:t>
            </a:r>
            <a:r>
              <a:rPr lang="en-US" dirty="0" smtClean="0"/>
              <a:t> is a material property dependent on material, crack mode, processing of material, temperature, loading rate, and state of stress at crack site</a:t>
            </a:r>
          </a:p>
          <a:p>
            <a:r>
              <a:rPr lang="en-US" dirty="0" smtClean="0"/>
              <a:t>Also know as </a:t>
            </a:r>
            <a:r>
              <a:rPr lang="en-US" i="1" dirty="0" smtClean="0"/>
              <a:t>fracture toughness</a:t>
            </a:r>
            <a:r>
              <a:rPr lang="en-US" dirty="0" smtClean="0"/>
              <a:t> of material</a:t>
            </a:r>
          </a:p>
          <a:p>
            <a:r>
              <a:rPr lang="en-US" dirty="0" smtClean="0"/>
              <a:t>Fracture toughness for plane strain is normally lower than for plain stress</a:t>
            </a:r>
          </a:p>
          <a:p>
            <a:r>
              <a:rPr lang="en-US" i="1" dirty="0" err="1" smtClean="0"/>
              <a:t>K</a:t>
            </a:r>
            <a:r>
              <a:rPr lang="en-US" i="1" baseline="-25000" dirty="0" err="1" smtClean="0"/>
              <a:t>Ic</a:t>
            </a:r>
            <a:r>
              <a:rPr lang="en-US" dirty="0" smtClean="0"/>
              <a:t> is typically defined as </a:t>
            </a:r>
            <a:r>
              <a:rPr lang="en-US" i="1" dirty="0" smtClean="0"/>
              <a:t>mode I, plane strain fracture toughness</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Values for </a:t>
            </a:r>
            <a:r>
              <a:rPr lang="en-US" i="1" dirty="0" err="1" smtClean="0"/>
              <a:t>K</a:t>
            </a:r>
            <a:r>
              <a:rPr lang="en-US" i="1" baseline="-25000" dirty="0" err="1" smtClean="0"/>
              <a:t>Ic</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3" descr="bud29281_05_ta01"/>
          <p:cNvPicPr>
            <a:picLocks noChangeAspect="1" noChangeArrowheads="1"/>
          </p:cNvPicPr>
          <p:nvPr/>
        </p:nvPicPr>
        <p:blipFill>
          <a:blip r:embed="rId2" cstate="print"/>
          <a:srcRect t="9661"/>
          <a:stretch>
            <a:fillRect/>
          </a:stretch>
        </p:blipFill>
        <p:spPr bwMode="auto">
          <a:xfrm>
            <a:off x="457200" y="1371600"/>
            <a:ext cx="8524875" cy="4067175"/>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Brittle Fracture Factor of Safety</a:t>
            </a:r>
            <a:endParaRPr lang="en-US" dirty="0"/>
          </a:p>
        </p:txBody>
      </p:sp>
      <p:sp>
        <p:nvSpPr>
          <p:cNvPr id="3" name="Content Placeholder 2"/>
          <p:cNvSpPr>
            <a:spLocks noGrp="1"/>
          </p:cNvSpPr>
          <p:nvPr>
            <p:ph idx="1"/>
          </p:nvPr>
        </p:nvSpPr>
        <p:spPr>
          <a:xfrm>
            <a:off x="381000" y="838200"/>
            <a:ext cx="8458200" cy="4724400"/>
          </a:xfrm>
        </p:spPr>
        <p:txBody>
          <a:bodyPr/>
          <a:lstStyle/>
          <a:p>
            <a:r>
              <a:rPr lang="en-US" dirty="0" smtClean="0"/>
              <a:t>Brittle fracture should be considered as a failure mode for</a:t>
            </a:r>
          </a:p>
          <a:p>
            <a:pPr lvl="1"/>
            <a:r>
              <a:rPr lang="en-US" dirty="0" smtClean="0"/>
              <a:t>Low-temperature operation, where ductile-to-brittle transition temperature may be reached</a:t>
            </a:r>
          </a:p>
          <a:p>
            <a:pPr lvl="1"/>
            <a:r>
              <a:rPr lang="en-US" dirty="0" smtClean="0"/>
              <a:t>Materials with high ratio of </a:t>
            </a:r>
            <a:r>
              <a:rPr lang="en-US" i="1" dirty="0" err="1" smtClean="0"/>
              <a:t>S</a:t>
            </a:r>
            <a:r>
              <a:rPr lang="en-US" i="1" baseline="-25000" dirty="0" err="1" smtClean="0"/>
              <a:t>y</a:t>
            </a:r>
            <a:r>
              <a:rPr lang="en-US" i="1" dirty="0" smtClean="0"/>
              <a:t>/S</a:t>
            </a:r>
            <a:r>
              <a:rPr lang="en-US" i="1" baseline="-25000" dirty="0" smtClean="0"/>
              <a:t>u</a:t>
            </a:r>
            <a:r>
              <a:rPr lang="en-US" i="1" dirty="0" smtClean="0"/>
              <a:t>, </a:t>
            </a:r>
            <a:r>
              <a:rPr lang="en-US" dirty="0" smtClean="0"/>
              <a:t>indicating little ability to absorb energy in plastic region</a:t>
            </a:r>
          </a:p>
          <a:p>
            <a:r>
              <a:rPr lang="en-US" dirty="0" smtClean="0"/>
              <a:t>A factor of safety for brittle fracture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p:cNvPicPr>
            <a:picLocks noChangeAspect="1" noChangeArrowheads="1"/>
          </p:cNvPicPr>
          <p:nvPr/>
        </p:nvPicPr>
        <p:blipFill>
          <a:blip r:embed="rId2" cstate="print"/>
          <a:srcRect/>
          <a:stretch>
            <a:fillRect/>
          </a:stretch>
        </p:blipFill>
        <p:spPr bwMode="auto">
          <a:xfrm>
            <a:off x="2286000" y="3429000"/>
            <a:ext cx="6248400" cy="76835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5−6</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17091" name="Picture 3"/>
          <p:cNvPicPr>
            <a:picLocks noChangeAspect="1" noChangeArrowheads="1"/>
          </p:cNvPicPr>
          <p:nvPr/>
        </p:nvPicPr>
        <p:blipFill>
          <a:blip r:embed="rId2" cstate="print"/>
          <a:srcRect/>
          <a:stretch>
            <a:fillRect/>
          </a:stretch>
        </p:blipFill>
        <p:spPr bwMode="auto">
          <a:xfrm>
            <a:off x="428625" y="762000"/>
            <a:ext cx="8667750" cy="150495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a:t>
            </a:r>
            <a:endParaRPr lang="en-US" dirty="0"/>
          </a:p>
        </p:txBody>
      </p:sp>
      <p:sp>
        <p:nvSpPr>
          <p:cNvPr id="3" name="Content Placeholder 2"/>
          <p:cNvSpPr>
            <a:spLocks noGrp="1"/>
          </p:cNvSpPr>
          <p:nvPr>
            <p:ph idx="1"/>
          </p:nvPr>
        </p:nvSpPr>
        <p:spPr>
          <a:xfrm>
            <a:off x="381000" y="838200"/>
            <a:ext cx="8305800" cy="2209800"/>
          </a:xfrm>
        </p:spPr>
        <p:txBody>
          <a:bodyPr/>
          <a:lstStyle/>
          <a:p>
            <a:r>
              <a:rPr lang="en-US" dirty="0" smtClean="0"/>
              <a:t>Localized increase of stress near discontinuities</a:t>
            </a:r>
          </a:p>
          <a:p>
            <a:r>
              <a:rPr lang="en-US" i="1" dirty="0" smtClean="0"/>
              <a:t>K</a:t>
            </a:r>
            <a:r>
              <a:rPr lang="en-US" i="1" baseline="-25000" dirty="0" smtClean="0"/>
              <a:t>t</a:t>
            </a:r>
            <a:r>
              <a:rPr lang="en-US" i="1" dirty="0" smtClean="0"/>
              <a:t> </a:t>
            </a:r>
            <a:r>
              <a:rPr lang="en-US" dirty="0" smtClean="0"/>
              <a:t>is Theoretical (Geometric) Stress Concentration Factor</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23906" name="Picture 2"/>
          <p:cNvPicPr>
            <a:picLocks noChangeAspect="1" noChangeArrowheads="1"/>
          </p:cNvPicPr>
          <p:nvPr/>
        </p:nvPicPr>
        <p:blipFill>
          <a:blip r:embed="rId2" cstate="print"/>
          <a:srcRect/>
          <a:stretch>
            <a:fillRect/>
          </a:stretch>
        </p:blipFill>
        <p:spPr bwMode="auto">
          <a:xfrm>
            <a:off x="685800" y="2667001"/>
            <a:ext cx="4117840" cy="419100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602" y="1905000"/>
            <a:ext cx="66960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r>
              <a:rPr lang="en-US" dirty="0" smtClean="0"/>
              <a:t>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18114" name="Picture 2"/>
          <p:cNvPicPr>
            <a:picLocks noChangeAspect="1" noChangeArrowheads="1"/>
          </p:cNvPicPr>
          <p:nvPr/>
        </p:nvPicPr>
        <p:blipFill>
          <a:blip r:embed="rId2" cstate="print"/>
          <a:srcRect/>
          <a:stretch>
            <a:fillRect/>
          </a:stretch>
        </p:blipFill>
        <p:spPr bwMode="auto">
          <a:xfrm>
            <a:off x="390525" y="714375"/>
            <a:ext cx="8667750" cy="1076325"/>
          </a:xfrm>
          <a:prstGeom prst="rect">
            <a:avLst/>
          </a:prstGeom>
          <a:noFill/>
          <a:ln w="9525">
            <a:noFill/>
            <a:miter lim="800000"/>
            <a:headEnd/>
            <a:tailEnd/>
          </a:ln>
        </p:spPr>
      </p:pic>
      <p:pic>
        <p:nvPicPr>
          <p:cNvPr id="6" name="Picture 3" descr="bud29281_0525"/>
          <p:cNvPicPr>
            <a:picLocks noChangeAspect="1" noChangeArrowheads="1"/>
          </p:cNvPicPr>
          <p:nvPr/>
        </p:nvPicPr>
        <p:blipFill>
          <a:blip r:embed="rId3" cstate="print"/>
          <a:srcRect t="5672"/>
          <a:stretch>
            <a:fillRect/>
          </a:stretch>
        </p:blipFill>
        <p:spPr bwMode="auto">
          <a:xfrm>
            <a:off x="1524000" y="1828800"/>
            <a:ext cx="3854129" cy="5029200"/>
          </a:xfrm>
          <a:prstGeom prst="rect">
            <a:avLst/>
          </a:prstGeom>
          <a:noFill/>
        </p:spPr>
      </p:pic>
      <p:sp>
        <p:nvSpPr>
          <p:cNvPr id="7" name="TextBox 6"/>
          <p:cNvSpPr txBox="1"/>
          <p:nvPr/>
        </p:nvSpPr>
        <p:spPr>
          <a:xfrm>
            <a:off x="5410200" y="6096000"/>
            <a:ext cx="1752600" cy="461665"/>
          </a:xfrm>
          <a:prstGeom prst="rect">
            <a:avLst/>
          </a:prstGeom>
          <a:noFill/>
        </p:spPr>
        <p:txBody>
          <a:bodyPr wrap="square" rtlCol="0">
            <a:spAutoFit/>
          </a:bodyPr>
          <a:lstStyle/>
          <a:p>
            <a:r>
              <a:rPr lang="en-US" sz="2400" dirty="0" smtClean="0"/>
              <a:t>Fig. 5−25</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cstate="print"/>
          <a:srcRect/>
          <a:stretch>
            <a:fillRect/>
          </a:stretch>
        </p:blipFill>
        <p:spPr bwMode="auto">
          <a:xfrm>
            <a:off x="390525" y="742950"/>
            <a:ext cx="8724900" cy="3152775"/>
          </a:xfrm>
          <a:prstGeom prst="rect">
            <a:avLst/>
          </a:prstGeom>
          <a:noFill/>
          <a:ln w="9525">
            <a:noFill/>
            <a:miter lim="800000"/>
            <a:headEnd/>
            <a:tailEnd/>
          </a:ln>
        </p:spPr>
      </p:pic>
      <p:sp>
        <p:nvSpPr>
          <p:cNvPr id="6" name="TextBox 5"/>
          <p:cNvSpPr txBox="1"/>
          <p:nvPr/>
        </p:nvSpPr>
        <p:spPr>
          <a:xfrm>
            <a:off x="6781800" y="22860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2" name="Title 1"/>
          <p:cNvSpPr>
            <a:spLocks noGrp="1"/>
          </p:cNvSpPr>
          <p:nvPr>
            <p:ph type="title"/>
          </p:nvPr>
        </p:nvSpPr>
        <p:spPr/>
        <p:txBody>
          <a:bodyPr/>
          <a:lstStyle/>
          <a:p>
            <a:r>
              <a:rPr lang="en-US" dirty="0"/>
              <a:t>Example 5−6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a:t>
            </a:r>
            <a:r>
              <a:rPr lang="en-US" dirty="0" smtClean="0"/>
              <a:t>−7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20162" name="Picture 2"/>
          <p:cNvPicPr>
            <a:picLocks noChangeAspect="1" noChangeArrowheads="1"/>
          </p:cNvPicPr>
          <p:nvPr/>
        </p:nvPicPr>
        <p:blipFill>
          <a:blip r:embed="rId2" cstate="print"/>
          <a:srcRect/>
          <a:stretch>
            <a:fillRect/>
          </a:stretch>
        </p:blipFill>
        <p:spPr bwMode="auto">
          <a:xfrm>
            <a:off x="457200" y="762000"/>
            <a:ext cx="8610600" cy="14478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p:cNvPicPr>
            <a:picLocks noChangeAspect="1" noChangeArrowheads="1"/>
          </p:cNvPicPr>
          <p:nvPr/>
        </p:nvPicPr>
        <p:blipFill>
          <a:blip r:embed="rId2" cstate="print"/>
          <a:srcRect/>
          <a:stretch>
            <a:fillRect/>
          </a:stretch>
        </p:blipFill>
        <p:spPr bwMode="auto">
          <a:xfrm>
            <a:off x="400050" y="714375"/>
            <a:ext cx="8658225" cy="2838450"/>
          </a:xfrm>
          <a:prstGeom prst="rect">
            <a:avLst/>
          </a:prstGeom>
          <a:noFill/>
          <a:ln w="9525">
            <a:noFill/>
            <a:miter lim="800000"/>
            <a:headEnd/>
            <a:tailEnd/>
          </a:ln>
        </p:spPr>
      </p:pic>
      <p:pic>
        <p:nvPicPr>
          <p:cNvPr id="221187" name="Picture 3"/>
          <p:cNvPicPr>
            <a:picLocks noChangeAspect="1" noChangeArrowheads="1"/>
          </p:cNvPicPr>
          <p:nvPr/>
        </p:nvPicPr>
        <p:blipFill>
          <a:blip r:embed="rId3" cstate="print"/>
          <a:srcRect/>
          <a:stretch>
            <a:fillRect/>
          </a:stretch>
        </p:blipFill>
        <p:spPr bwMode="auto">
          <a:xfrm>
            <a:off x="428625" y="3543300"/>
            <a:ext cx="8601075" cy="2276475"/>
          </a:xfrm>
          <a:prstGeom prst="rect">
            <a:avLst/>
          </a:prstGeom>
          <a:noFill/>
          <a:ln w="9525">
            <a:noFill/>
            <a:miter lim="800000"/>
            <a:headEnd/>
            <a:tailEnd/>
          </a:ln>
        </p:spPr>
      </p:pic>
      <p:sp>
        <p:nvSpPr>
          <p:cNvPr id="7" name="TextBox 6"/>
          <p:cNvSpPr txBox="1"/>
          <p:nvPr/>
        </p:nvSpPr>
        <p:spPr>
          <a:xfrm>
            <a:off x="7162800" y="5257800"/>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2" name="Title 1"/>
          <p:cNvSpPr>
            <a:spLocks noGrp="1"/>
          </p:cNvSpPr>
          <p:nvPr>
            <p:ph type="title"/>
          </p:nvPr>
        </p:nvSpPr>
        <p:spPr/>
        <p:txBody>
          <a:bodyPr/>
          <a:lstStyle/>
          <a:p>
            <a:r>
              <a:rPr lang="en-US" dirty="0"/>
              <a:t>Example 5−</a:t>
            </a:r>
            <a:r>
              <a:rPr lang="en-US" dirty="0" smtClean="0"/>
              <a:t>7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22210" name="Picture 2"/>
          <p:cNvPicPr>
            <a:picLocks noChangeAspect="1" noChangeArrowheads="1"/>
          </p:cNvPicPr>
          <p:nvPr/>
        </p:nvPicPr>
        <p:blipFill>
          <a:blip r:embed="rId2" cstate="print"/>
          <a:srcRect b="33591"/>
          <a:stretch>
            <a:fillRect/>
          </a:stretch>
        </p:blipFill>
        <p:spPr bwMode="auto">
          <a:xfrm>
            <a:off x="438150" y="723900"/>
            <a:ext cx="8658225" cy="1638300"/>
          </a:xfrm>
          <a:prstGeom prst="rect">
            <a:avLst/>
          </a:prstGeom>
          <a:noFill/>
          <a:ln w="9525">
            <a:noFill/>
            <a:miter lim="800000"/>
            <a:headEnd/>
            <a:tailEnd/>
          </a:ln>
        </p:spPr>
      </p:pic>
      <p:pic>
        <p:nvPicPr>
          <p:cNvPr id="7" name="Picture 3" descr="bud29281_0526"/>
          <p:cNvPicPr>
            <a:picLocks noChangeAspect="1" noChangeArrowheads="1"/>
          </p:cNvPicPr>
          <p:nvPr/>
        </p:nvPicPr>
        <p:blipFill>
          <a:blip r:embed="rId3" cstate="print"/>
          <a:srcRect t="4047"/>
          <a:stretch>
            <a:fillRect/>
          </a:stretch>
        </p:blipFill>
        <p:spPr bwMode="auto">
          <a:xfrm>
            <a:off x="381000" y="2392232"/>
            <a:ext cx="3124200" cy="4465768"/>
          </a:xfrm>
          <a:prstGeom prst="rect">
            <a:avLst/>
          </a:prstGeom>
          <a:noFill/>
        </p:spPr>
      </p:pic>
      <p:pic>
        <p:nvPicPr>
          <p:cNvPr id="222211" name="Picture 3"/>
          <p:cNvPicPr>
            <a:picLocks noChangeAspect="1" noChangeArrowheads="1"/>
          </p:cNvPicPr>
          <p:nvPr/>
        </p:nvPicPr>
        <p:blipFill>
          <a:blip r:embed="rId4" cstate="print"/>
          <a:srcRect/>
          <a:stretch>
            <a:fillRect/>
          </a:stretch>
        </p:blipFill>
        <p:spPr bwMode="auto">
          <a:xfrm>
            <a:off x="3962400" y="2514600"/>
            <a:ext cx="4495800" cy="742950"/>
          </a:xfrm>
          <a:prstGeom prst="rect">
            <a:avLst/>
          </a:prstGeom>
          <a:noFill/>
          <a:ln w="9525">
            <a:noFill/>
            <a:miter lim="800000"/>
            <a:headEnd/>
            <a:tailEnd/>
          </a:ln>
        </p:spPr>
      </p:pic>
      <p:sp>
        <p:nvSpPr>
          <p:cNvPr id="9" name="TextBox 8"/>
          <p:cNvSpPr txBox="1"/>
          <p:nvPr/>
        </p:nvSpPr>
        <p:spPr>
          <a:xfrm>
            <a:off x="3581400" y="6396335"/>
            <a:ext cx="1752600" cy="461665"/>
          </a:xfrm>
          <a:prstGeom prst="rect">
            <a:avLst/>
          </a:prstGeom>
          <a:noFill/>
        </p:spPr>
        <p:txBody>
          <a:bodyPr wrap="square" rtlCol="0">
            <a:spAutoFit/>
          </a:bodyPr>
          <a:lstStyle/>
          <a:p>
            <a:r>
              <a:rPr lang="en-US" sz="2400" dirty="0" smtClean="0"/>
              <a:t>Fig. 5−26</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5−7 (continued)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23234" name="Picture 2"/>
          <p:cNvPicPr>
            <a:picLocks noChangeAspect="1" noChangeArrowheads="1"/>
          </p:cNvPicPr>
          <p:nvPr/>
        </p:nvPicPr>
        <p:blipFill>
          <a:blip r:embed="rId2" cstate="print"/>
          <a:srcRect/>
          <a:stretch>
            <a:fillRect/>
          </a:stretch>
        </p:blipFill>
        <p:spPr bwMode="auto">
          <a:xfrm>
            <a:off x="404813" y="704850"/>
            <a:ext cx="8677275" cy="592455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45539</TotalTime>
  <Words>3403</Words>
  <Application>Microsoft Office PowerPoint</Application>
  <PresentationFormat>On-screen Show (4:3)</PresentationFormat>
  <Paragraphs>536</Paragraphs>
  <Slides>95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97" baseType="lpstr">
      <vt:lpstr>Shigley</vt:lpstr>
      <vt:lpstr>Equation</vt:lpstr>
      <vt:lpstr>PowerPoint Presentation</vt:lpstr>
      <vt:lpstr>Chapter Outline</vt:lpstr>
      <vt:lpstr>Failure Examples</vt:lpstr>
      <vt:lpstr>Failure Examples</vt:lpstr>
      <vt:lpstr>Failure Examples</vt:lpstr>
      <vt:lpstr>Failure Examples</vt:lpstr>
      <vt:lpstr>Failure Examples</vt:lpstr>
      <vt:lpstr>Static Strength</vt:lpstr>
      <vt:lpstr>Stress Concentration</vt:lpstr>
      <vt:lpstr>Theoretical Stress Concentration Factor</vt:lpstr>
      <vt:lpstr>Stress Concentration for Static and Ductile Conditions</vt:lpstr>
      <vt:lpstr>Need for Static Failure Theories</vt:lpstr>
      <vt:lpstr>Need for Static Failure Theories</vt:lpstr>
      <vt:lpstr>Maximum Normal (Principal) Stress Theory</vt:lpstr>
      <vt:lpstr>Maximum Normal (Principal) Stress Theory</vt:lpstr>
      <vt:lpstr>Maximum Shear Stress Theory (MSS)</vt:lpstr>
      <vt:lpstr>Maximum Shear Stress Theory (MSS)</vt:lpstr>
      <vt:lpstr>Maximum Shear Stress Theory (MSS)</vt:lpstr>
      <vt:lpstr>Maximum Shear Stress Theory (MSS)</vt:lpstr>
      <vt:lpstr>Maximum Shear Stress Theory (MSS)</vt:lpstr>
      <vt:lpstr>Maximum Shear Stress Theory (MSS)</vt:lpstr>
      <vt:lpstr>Distortion Energy (DE) Failure Theory</vt:lpstr>
      <vt:lpstr>Distortion Energy (DE) Failure Theory</vt:lpstr>
      <vt:lpstr>Distortion Energy (DE) Failure Theory</vt:lpstr>
      <vt:lpstr>Deriving the Distortion Energy</vt:lpstr>
      <vt:lpstr>Deriving the Distortion Energy</vt:lpstr>
      <vt:lpstr>Deriving the Distortion Energy</vt:lpstr>
      <vt:lpstr>Von Mises Stress</vt:lpstr>
      <vt:lpstr>Distortion Energy Theory With Von Mises Stress</vt:lpstr>
      <vt:lpstr>Octahedral Stresses</vt:lpstr>
      <vt:lpstr>Octahedral Shear Stress</vt:lpstr>
      <vt:lpstr>Octahedral Shear Stress Failure Theory</vt:lpstr>
      <vt:lpstr>Failure Theory in Terms of von Mises Stress</vt:lpstr>
      <vt:lpstr>DE Theory Compared to Experimental Data</vt:lpstr>
      <vt:lpstr>Shear Strength Predictions</vt:lpstr>
      <vt:lpstr>Shear Strength Predictions</vt:lpstr>
      <vt:lpstr>Shear Strength Predictions</vt:lpstr>
      <vt:lpstr>Example 5–1</vt:lpstr>
      <vt:lpstr>Example 5–1 (continued)</vt:lpstr>
      <vt:lpstr>Example 5–1 (continued)</vt:lpstr>
      <vt:lpstr>Example 5–1 (continued)</vt:lpstr>
      <vt:lpstr>Example 5–1 (continued)</vt:lpstr>
      <vt:lpstr>Example 5–1 (continued)</vt:lpstr>
      <vt:lpstr>Example 5–1 (continued)</vt:lpstr>
      <vt:lpstr>Mohr Theory</vt:lpstr>
      <vt:lpstr>Coulomb-Mohr Theory</vt:lpstr>
      <vt:lpstr>Coulomb-Mohr Theory</vt:lpstr>
      <vt:lpstr>Coulomb-Mohr Theory</vt:lpstr>
      <vt:lpstr>Coulomb-Mohr Theory</vt:lpstr>
      <vt:lpstr>Coulomb-Mohr Theory</vt:lpstr>
      <vt:lpstr>Coulomb-Mohr Theory</vt:lpstr>
      <vt:lpstr>Example 5–2</vt:lpstr>
      <vt:lpstr>Example 5–2 (continued)</vt:lpstr>
      <vt:lpstr>Example 5−3</vt:lpstr>
      <vt:lpstr>Example 5−3 (continued)</vt:lpstr>
      <vt:lpstr>Example 5−3 (continued)</vt:lpstr>
      <vt:lpstr>Example 5−4</vt:lpstr>
      <vt:lpstr>Example 5−4 (continued)</vt:lpstr>
      <vt:lpstr>Example 5−4 (continued)</vt:lpstr>
      <vt:lpstr>Example 5−4 (continued)</vt:lpstr>
      <vt:lpstr>Failure Theories for Brittle Materials</vt:lpstr>
      <vt:lpstr>Maximum Normal Stress Theory</vt:lpstr>
      <vt:lpstr>Maximum Normal Stress Theory</vt:lpstr>
      <vt:lpstr>Brittle Coulomb-Mohr</vt:lpstr>
      <vt:lpstr>Brittle Failure Experimental Data</vt:lpstr>
      <vt:lpstr>Modified-Mohr</vt:lpstr>
      <vt:lpstr>Example 5−5</vt:lpstr>
      <vt:lpstr>Example 5−5 (continued)</vt:lpstr>
      <vt:lpstr>Example 5−5 (continued)</vt:lpstr>
      <vt:lpstr>Selection of Failure Criteria</vt:lpstr>
      <vt:lpstr>Selection of Failure Criteria in Flowchart Form</vt:lpstr>
      <vt:lpstr>Introduction to Fracture Mechanics</vt:lpstr>
      <vt:lpstr>Quasi-Static Fracture</vt:lpstr>
      <vt:lpstr>Quasi-Static Fracture</vt:lpstr>
      <vt:lpstr>Quasi-Static Fracture</vt:lpstr>
      <vt:lpstr>Crack Modes and the Stress Intensity Factor</vt:lpstr>
      <vt:lpstr>Mode I Crack Model</vt:lpstr>
      <vt:lpstr>Stress Intensity Factor</vt:lpstr>
      <vt:lpstr>Stress Intensity Modification Factor</vt:lpstr>
      <vt:lpstr>Stress Intensity Modification Factor</vt:lpstr>
      <vt:lpstr>Stress Intensity Modification Factor</vt:lpstr>
      <vt:lpstr>Stress Intensity Modification Factor</vt:lpstr>
      <vt:lpstr>Stress Intensity Modification Factor</vt:lpstr>
      <vt:lpstr>Stress Intensity Modification Factor</vt:lpstr>
      <vt:lpstr>Stress Intensity Modification Factor</vt:lpstr>
      <vt:lpstr>Fracture Toughness</vt:lpstr>
      <vt:lpstr>Typical Values for KIc </vt:lpstr>
      <vt:lpstr>Brittle Fracture Factor of Safety</vt:lpstr>
      <vt:lpstr>Example 5−6</vt:lpstr>
      <vt:lpstr>Example 5−6 (continued)</vt:lpstr>
      <vt:lpstr>Example 5−6 (continued)</vt:lpstr>
      <vt:lpstr>Example 5−7</vt:lpstr>
      <vt:lpstr>Example 5−7 (continued)</vt:lpstr>
      <vt:lpstr>Example 5−7 (continued)</vt:lpstr>
      <vt:lpstr>Example 5−7 (continued)</vt:lpstr>
    </vt:vector>
  </TitlesOfParts>
  <Company>Missouri S&amp;T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Balbin, Joel</cp:lastModifiedBy>
  <cp:revision>1764</cp:revision>
  <dcterms:created xsi:type="dcterms:W3CDTF">2010-11-01T14:25:24Z</dcterms:created>
  <dcterms:modified xsi:type="dcterms:W3CDTF">2014-09-19T05:38:03Z</dcterms:modified>
</cp:coreProperties>
</file>